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18"/>
  </p:notesMasterIdLst>
  <p:sldIdLst>
    <p:sldId id="265" r:id="rId5"/>
    <p:sldId id="268" r:id="rId6"/>
    <p:sldId id="269" r:id="rId7"/>
    <p:sldId id="270" r:id="rId8"/>
    <p:sldId id="271" r:id="rId9"/>
    <p:sldId id="272" r:id="rId10"/>
    <p:sldId id="273" r:id="rId11"/>
    <p:sldId id="274" r:id="rId12"/>
    <p:sldId id="275" r:id="rId13"/>
    <p:sldId id="276" r:id="rId14"/>
    <p:sldId id="280" r:id="rId15"/>
    <p:sldId id="277" r:id="rId16"/>
    <p:sldId id="278"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Merriweather"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4e183fef9d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4e183fef9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24e183fef9d_0_173: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1</a:t>
            </a:fld>
            <a:endParaRPr sz="14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4e183fef9d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4e183fef9d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4e183fef9d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4e183fef9d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4e183fef9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4e183fef9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24e183fef9d_1_16: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13</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e05e4668c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e05e4668c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4e05e4668c_0_485: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2</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4e05e4668c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4e05e4668c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24e05e4668c_0_326: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3</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e05e4668c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4e05e4668c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4e05e4668c_0_655: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4</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e05e4668c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4e05e4668c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24e05e4668c_0_818: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4e05e4668c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4e05e4668c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4e05e4668c_0_1059: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4e05e4668c_0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4e05e4668c_0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24e05e4668c_0_1138: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4e183fef9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4e183fef9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24e183fef9d_0_3: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4e183fef9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4e183fef9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24e183fef9d_0_81: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Calibri"/>
              <a:buNone/>
            </a:pPr>
            <a:fld id="{00000000-1234-1234-1234-123412341234}" type="slidenum">
              <a:rPr lang="en"/>
              <a:t>9</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56" name="Google Shape;56;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7" name="Google Shape;57;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99"/>
        <p:cNvGrpSpPr/>
        <p:nvPr/>
      </p:nvGrpSpPr>
      <p:grpSpPr>
        <a:xfrm>
          <a:off x="0" y="0"/>
          <a:ext cx="0" cy="0"/>
          <a:chOff x="0" y="0"/>
          <a:chExt cx="0" cy="0"/>
        </a:xfrm>
      </p:grpSpPr>
      <p:sp>
        <p:nvSpPr>
          <p:cNvPr id="100" name="Google Shape;100;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01" name="Google Shape;101;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102" name="Google Shape;10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mbo">
  <p:cSld name="Title Combo">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381000" y="1603466"/>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155F86"/>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107" name="Google Shape;107;p25"/>
          <p:cNvSpPr txBox="1">
            <a:spLocks noGrp="1"/>
          </p:cNvSpPr>
          <p:nvPr>
            <p:ph type="subTitle" idx="1"/>
          </p:nvPr>
        </p:nvSpPr>
        <p:spPr>
          <a:xfrm>
            <a:off x="410190" y="2100263"/>
            <a:ext cx="8425500" cy="528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6BC5A"/>
              </a:buClr>
              <a:buSzPts val="2400"/>
              <a:buFont typeface="Arial"/>
              <a:buNone/>
              <a:defRPr sz="2400" b="0" i="0" u="none" strike="noStrike" cap="none">
                <a:solidFill>
                  <a:srgbClr val="96BC5A"/>
                </a:solidFill>
                <a:latin typeface="Arial"/>
                <a:ea typeface="Arial"/>
                <a:cs typeface="Arial"/>
                <a:sym typeface="Arial"/>
              </a:defRPr>
            </a:lvl1pPr>
            <a:lvl2pPr marR="0" lvl="1"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8" name="Google Shape;108;p25"/>
          <p:cNvSpPr txBox="1">
            <a:spLocks noGrp="1"/>
          </p:cNvSpPr>
          <p:nvPr>
            <p:ph type="body" idx="2"/>
          </p:nvPr>
        </p:nvSpPr>
        <p:spPr>
          <a:xfrm>
            <a:off x="533400" y="4005346"/>
            <a:ext cx="7021200" cy="44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40"/>
              </a:spcBef>
              <a:spcAft>
                <a:spcPts val="0"/>
              </a:spcAft>
              <a:buClr>
                <a:srgbClr val="155F86"/>
              </a:buClr>
              <a:buSzPts val="2200"/>
              <a:buFont typeface="Arial"/>
              <a:buNone/>
              <a:defRPr sz="2200" b="0" i="0" u="none" strike="noStrike" cap="none">
                <a:solidFill>
                  <a:srgbClr val="155F86"/>
                </a:solidFill>
                <a:latin typeface="Arial"/>
                <a:ea typeface="Arial"/>
                <a:cs typeface="Arial"/>
                <a:sym typeface="Arial"/>
              </a:defRPr>
            </a:lvl1pPr>
            <a:lvl2pPr marL="914400" marR="0" lvl="1" indent="-457200" algn="r"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57200" algn="r"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r"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r"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459708" y="228600"/>
            <a:ext cx="8303400" cy="485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111" name="Google Shape;111;p26"/>
          <p:cNvSpPr txBox="1">
            <a:spLocks noGrp="1"/>
          </p:cNvSpPr>
          <p:nvPr>
            <p:ph type="body" idx="1"/>
          </p:nvPr>
        </p:nvSpPr>
        <p:spPr>
          <a:xfrm>
            <a:off x="533400" y="914400"/>
            <a:ext cx="8229600" cy="32232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480"/>
              </a:spcBef>
              <a:spcAft>
                <a:spcPts val="0"/>
              </a:spcAft>
              <a:buClr>
                <a:srgbClr val="000000"/>
              </a:buClr>
              <a:buSzPts val="1920"/>
              <a:buFont typeface="Arial"/>
              <a:buChar char="•"/>
              <a:defRPr sz="2400" b="0" i="0" u="none" strike="noStrike" cap="none">
                <a:solidFill>
                  <a:srgbClr val="000000"/>
                </a:solidFill>
                <a:latin typeface="Arial"/>
                <a:ea typeface="Arial"/>
                <a:cs typeface="Arial"/>
                <a:sym typeface="Arial"/>
              </a:defRPr>
            </a:lvl1pPr>
            <a:lvl2pPr marL="914400" marR="0" lvl="1" indent="-342900" algn="l" rtl="0">
              <a:lnSpc>
                <a:spcPct val="100000"/>
              </a:lnSpc>
              <a:spcBef>
                <a:spcPts val="48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09880" algn="l" rtl="0">
              <a:lnSpc>
                <a:spcPct val="100000"/>
              </a:lnSpc>
              <a:spcBef>
                <a:spcPts val="320"/>
              </a:spcBef>
              <a:spcAft>
                <a:spcPts val="0"/>
              </a:spcAft>
              <a:buClr>
                <a:srgbClr val="000000"/>
              </a:buClr>
              <a:buSzPts val="1280"/>
              <a:buFont typeface="Arial"/>
              <a:buChar char="•"/>
              <a:defRPr sz="1600" b="0" i="0" u="none" strike="noStrike" cap="none">
                <a:solidFill>
                  <a:srgbClr val="000000"/>
                </a:solidFill>
                <a:latin typeface="Arial"/>
                <a:ea typeface="Arial"/>
                <a:cs typeface="Arial"/>
                <a:sym typeface="Arial"/>
              </a:defRPr>
            </a:lvl3pPr>
            <a:lvl4pPr marL="1828800" marR="0" lvl="3" indent="-298450" algn="l" rtl="0">
              <a:lnSpc>
                <a:spcPct val="100000"/>
              </a:lnSpc>
              <a:spcBef>
                <a:spcPts val="22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304800" algn="l" rtl="0">
              <a:lnSpc>
                <a:spcPct val="100000"/>
              </a:lnSpc>
              <a:spcBef>
                <a:spcPts val="24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11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lank ">
  <p:cSld name="Title and Blank ">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59708" y="228600"/>
            <a:ext cx="8303400" cy="485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59"/>
        <p:cNvGrpSpPr/>
        <p:nvPr/>
      </p:nvGrpSpPr>
      <p:grpSpPr>
        <a:xfrm>
          <a:off x="0" y="0"/>
          <a:ext cx="0" cy="0"/>
          <a:chOff x="0" y="0"/>
          <a:chExt cx="0" cy="0"/>
        </a:xfrm>
      </p:grpSpPr>
      <p:sp>
        <p:nvSpPr>
          <p:cNvPr id="60" name="Google Shape;60;p1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1" name="Google Shape;61;p1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62" name="Google Shape;62;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67" name="Google Shape;67;p1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68" name="Google Shape;68;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69" name="Google Shape;69;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70" name="Google Shape;7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4" name="Google Shape;74;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75" name="Google Shape;75;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4" name="Google Shape;84;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92" name="Google Shape;92;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93" name="Google Shape;93;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98" name="Google Shape;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iTb7hMVtzco"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8"/>
          <p:cNvSpPr/>
          <p:nvPr/>
        </p:nvSpPr>
        <p:spPr>
          <a:xfrm>
            <a:off x="1916775" y="129725"/>
            <a:ext cx="5291400" cy="6177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85" name="Google Shape;185;p38" descr="Walk through the process of creating your own Federal Student Aid (FSA) account username and password, also known as an FSA ID. Your FSA ID can be used to securely log in to U.S. Department of Education websites such as https://StudentAid.gov.  &#10;&#10;You’ll also learn how to set up two-step verification to better protect your identity and account information.  &#10;&#10;If you plan to fill out the Free Application for Federal Student Aid (FAFSA®) form when it becomes available on Oct. 1, you (and your parent if you're a dependent student) should create an FSA ID as soon as possible. &#10;&#10;To create an account, go to https://StudentAid.gov/login &#10;&#10;0:25 Personal Information &#10;1:29 Account Information &#10;1:55 Contact Information &#10;2:13 Communication Preferences &#10;2:49 Challenge Questions &#10;3:08 Confirm and Verify &#10;3:24 Verify Your Contact Info &#10;5:27 Congratulations! You’ve Created Your FSA ID" title="How to Create an Account and Username (FSA ID) for StudentAid.gov">
            <a:hlinkClick r:id="rId3"/>
          </p:cNvPr>
          <p:cNvPicPr preferRelativeResize="0"/>
          <p:nvPr/>
        </p:nvPicPr>
        <p:blipFill>
          <a:blip r:embed="rId4">
            <a:alphaModFix/>
          </a:blip>
          <a:stretch>
            <a:fillRect/>
          </a:stretch>
        </p:blipFill>
        <p:spPr>
          <a:xfrm>
            <a:off x="1860338" y="1011150"/>
            <a:ext cx="5423306" cy="4067475"/>
          </a:xfrm>
          <a:prstGeom prst="rect">
            <a:avLst/>
          </a:prstGeom>
          <a:noFill/>
          <a:ln>
            <a:noFill/>
          </a:ln>
        </p:spPr>
      </p:pic>
      <p:sp>
        <p:nvSpPr>
          <p:cNvPr id="186" name="Google Shape;186;p38"/>
          <p:cNvSpPr txBox="1"/>
          <p:nvPr/>
        </p:nvSpPr>
        <p:spPr>
          <a:xfrm>
            <a:off x="1592550" y="92931"/>
            <a:ext cx="5958900" cy="61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latin typeface="Times New Roman"/>
                <a:ea typeface="Times New Roman"/>
                <a:cs typeface="Times New Roman"/>
                <a:sym typeface="Times New Roman"/>
              </a:rPr>
              <a:t>Here is a small video that demos FSA ID account creation</a:t>
            </a:r>
            <a:r>
              <a:rPr lang="en" sz="1700" dirty="0" smtClean="0">
                <a:latin typeface="Times New Roman"/>
                <a:ea typeface="Times New Roman"/>
                <a:cs typeface="Times New Roman"/>
                <a:sym typeface="Times New Roman"/>
              </a:rPr>
              <a:t>.</a:t>
            </a:r>
          </a:p>
          <a:p>
            <a:pPr marL="0" lvl="0" indent="0" algn="ctr" rtl="0">
              <a:spcBef>
                <a:spcPts val="0"/>
              </a:spcBef>
              <a:spcAft>
                <a:spcPts val="0"/>
              </a:spcAft>
              <a:buNone/>
            </a:pPr>
            <a:r>
              <a:rPr lang="en" sz="1700" dirty="0" smtClean="0">
                <a:latin typeface="Times New Roman"/>
                <a:ea typeface="Times New Roman"/>
                <a:cs typeface="Times New Roman"/>
                <a:sym typeface="Times New Roman"/>
              </a:rPr>
              <a:t>Copy and paste the link below into your browser.</a:t>
            </a:r>
            <a:endParaRPr sz="1700" dirty="0">
              <a:latin typeface="Times New Roman"/>
              <a:ea typeface="Times New Roman"/>
              <a:cs typeface="Times New Roman"/>
              <a:sym typeface="Times New Roman"/>
            </a:endParaRPr>
          </a:p>
        </p:txBody>
      </p:sp>
      <p:sp>
        <p:nvSpPr>
          <p:cNvPr id="3" name="Rectangle 2"/>
          <p:cNvSpPr/>
          <p:nvPr/>
        </p:nvSpPr>
        <p:spPr>
          <a:xfrm>
            <a:off x="2310095" y="1084037"/>
            <a:ext cx="4504759" cy="307777"/>
          </a:xfrm>
          <a:prstGeom prst="rect">
            <a:avLst/>
          </a:prstGeom>
        </p:spPr>
        <p:txBody>
          <a:bodyPr wrap="none">
            <a:spAutoFit/>
          </a:bodyPr>
          <a:lstStyle/>
          <a:p>
            <a:r>
              <a:rPr lang="en-US" dirty="0">
                <a:solidFill>
                  <a:schemeClr val="bg1"/>
                </a:solidFill>
              </a:rPr>
              <a:t>https://www.youtube.com/watch?v=iTb7hMVtzco&amp;t=3s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p:nvPr/>
        </p:nvSpPr>
        <p:spPr>
          <a:xfrm>
            <a:off x="2568050" y="81400"/>
            <a:ext cx="3791100" cy="7623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5" name="Google Shape;335;p49"/>
          <p:cNvSpPr txBox="1"/>
          <p:nvPr/>
        </p:nvSpPr>
        <p:spPr>
          <a:xfrm>
            <a:off x="2782675" y="38150"/>
            <a:ext cx="33600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dirty="0">
                <a:latin typeface="Times New Roman"/>
                <a:ea typeface="Times New Roman"/>
                <a:cs typeface="Times New Roman"/>
                <a:sym typeface="Times New Roman"/>
              </a:rPr>
              <a:t>You are DONE! </a:t>
            </a:r>
            <a:endParaRPr sz="3800" dirty="0">
              <a:latin typeface="Times New Roman"/>
              <a:ea typeface="Times New Roman"/>
              <a:cs typeface="Times New Roman"/>
              <a:sym typeface="Times New Roman"/>
            </a:endParaRPr>
          </a:p>
        </p:txBody>
      </p:sp>
      <p:sp>
        <p:nvSpPr>
          <p:cNvPr id="336" name="Google Shape;336;p49"/>
          <p:cNvSpPr/>
          <p:nvPr/>
        </p:nvSpPr>
        <p:spPr>
          <a:xfrm>
            <a:off x="1369125" y="2471850"/>
            <a:ext cx="6490500" cy="22761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7" name="Google Shape;337;p49"/>
          <p:cNvSpPr txBox="1"/>
          <p:nvPr/>
        </p:nvSpPr>
        <p:spPr>
          <a:xfrm>
            <a:off x="1337325" y="2619875"/>
            <a:ext cx="6616200" cy="209798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800" b="1" dirty="0">
                <a:solidFill>
                  <a:schemeClr val="accent1"/>
                </a:solidFill>
                <a:latin typeface="Times New Roman"/>
                <a:ea typeface="Times New Roman"/>
                <a:cs typeface="Times New Roman"/>
                <a:sym typeface="Times New Roman"/>
              </a:rPr>
              <a:t>UPCOMING WORKSHOPS:</a:t>
            </a:r>
            <a:endParaRPr sz="1800" b="1" dirty="0">
              <a:solidFill>
                <a:schemeClr val="accent1"/>
              </a:solidFill>
              <a:latin typeface="Times New Roman"/>
              <a:ea typeface="Times New Roman"/>
              <a:cs typeface="Times New Roman"/>
              <a:sym typeface="Times New Roman"/>
            </a:endParaRPr>
          </a:p>
          <a:p>
            <a:pPr marL="457200" lvl="0" indent="-317500" algn="l" rtl="0">
              <a:lnSpc>
                <a:spcPct val="150000"/>
              </a:lnSpc>
              <a:spcBef>
                <a:spcPts val="1600"/>
              </a:spcBef>
              <a:spcAft>
                <a:spcPts val="0"/>
              </a:spcAft>
              <a:buClr>
                <a:schemeClr val="accent1"/>
              </a:buClr>
              <a:buSzPts val="1400"/>
              <a:buFont typeface="Times New Roman"/>
              <a:buAutoNum type="arabicPeriod"/>
            </a:pPr>
            <a:r>
              <a:rPr lang="en" dirty="0">
                <a:solidFill>
                  <a:schemeClr val="accent1"/>
                </a:solidFill>
                <a:latin typeface="Times New Roman"/>
                <a:ea typeface="Times New Roman"/>
                <a:cs typeface="Times New Roman"/>
                <a:sym typeface="Times New Roman"/>
              </a:rPr>
              <a:t>FAFSA/CADAA Hybrid (In-Person &amp; Zoom) Workshop in CKM Library on 1/24/24 at 5:30pm.</a:t>
            </a:r>
            <a:endParaRPr dirty="0">
              <a:solidFill>
                <a:schemeClr val="accent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1"/>
              </a:buClr>
              <a:buSzPts val="1400"/>
              <a:buFont typeface="Times New Roman"/>
              <a:buAutoNum type="arabicPeriod"/>
            </a:pPr>
            <a:r>
              <a:rPr lang="en" dirty="0">
                <a:solidFill>
                  <a:schemeClr val="accent1"/>
                </a:solidFill>
                <a:latin typeface="Times New Roman"/>
                <a:ea typeface="Times New Roman"/>
                <a:cs typeface="Times New Roman"/>
                <a:sym typeface="Times New Roman"/>
              </a:rPr>
              <a:t>FAFSA Workshop 2/7/24 during Government </a:t>
            </a:r>
            <a:r>
              <a:rPr lang="en" dirty="0" smtClean="0">
                <a:solidFill>
                  <a:schemeClr val="accent1"/>
                </a:solidFill>
                <a:latin typeface="Times New Roman"/>
                <a:ea typeface="Times New Roman"/>
                <a:cs typeface="Times New Roman"/>
                <a:sym typeface="Times New Roman"/>
              </a:rPr>
              <a:t>and </a:t>
            </a:r>
            <a:r>
              <a:rPr lang="en" dirty="0">
                <a:solidFill>
                  <a:schemeClr val="accent1"/>
                </a:solidFill>
                <a:latin typeface="Times New Roman"/>
                <a:ea typeface="Times New Roman"/>
                <a:cs typeface="Times New Roman"/>
                <a:sym typeface="Times New Roman"/>
              </a:rPr>
              <a:t>Economics </a:t>
            </a:r>
            <a:r>
              <a:rPr lang="en" dirty="0" smtClean="0">
                <a:solidFill>
                  <a:schemeClr val="accent1"/>
                </a:solidFill>
                <a:latin typeface="Times New Roman"/>
                <a:ea typeface="Times New Roman"/>
                <a:cs typeface="Times New Roman"/>
                <a:sym typeface="Times New Roman"/>
              </a:rPr>
              <a:t>classes in </a:t>
            </a:r>
            <a:r>
              <a:rPr lang="en" dirty="0">
                <a:solidFill>
                  <a:schemeClr val="accent1"/>
                </a:solidFill>
                <a:latin typeface="Times New Roman"/>
                <a:ea typeface="Times New Roman"/>
                <a:cs typeface="Times New Roman"/>
                <a:sym typeface="Times New Roman"/>
              </a:rPr>
              <a:t>the Auditorium. CADAA workshop in the Bilingual Room.</a:t>
            </a:r>
            <a:endParaRPr dirty="0">
              <a:solidFill>
                <a:schemeClr val="accent1"/>
              </a:solidFill>
              <a:latin typeface="Times New Roman"/>
              <a:ea typeface="Times New Roman"/>
              <a:cs typeface="Times New Roman"/>
              <a:sym typeface="Times New Roman"/>
            </a:endParaRPr>
          </a:p>
        </p:txBody>
      </p:sp>
      <p:pic>
        <p:nvPicPr>
          <p:cNvPr id="338" name="Google Shape;338;p49"/>
          <p:cNvPicPr preferRelativeResize="0"/>
          <p:nvPr/>
        </p:nvPicPr>
        <p:blipFill>
          <a:blip r:embed="rId3">
            <a:alphaModFix/>
          </a:blip>
          <a:stretch>
            <a:fillRect/>
          </a:stretch>
        </p:blipFill>
        <p:spPr>
          <a:xfrm>
            <a:off x="6601625" y="111025"/>
            <a:ext cx="2242225" cy="2239549"/>
          </a:xfrm>
          <a:prstGeom prst="rect">
            <a:avLst/>
          </a:prstGeom>
          <a:noFill/>
          <a:ln>
            <a:noFill/>
          </a:ln>
        </p:spPr>
      </p:pic>
      <p:sp>
        <p:nvSpPr>
          <p:cNvPr id="339" name="Google Shape;339;p49"/>
          <p:cNvSpPr/>
          <p:nvPr/>
        </p:nvSpPr>
        <p:spPr>
          <a:xfrm>
            <a:off x="733203" y="1822770"/>
            <a:ext cx="3233531" cy="866100"/>
          </a:xfrm>
          <a:prstGeom prst="doubleWave">
            <a:avLst>
              <a:gd name="adj1" fmla="val 6250"/>
              <a:gd name="adj2" fmla="val 0"/>
            </a:avLst>
          </a:prstGeom>
          <a:solidFill>
            <a:srgbClr val="6AA84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i="1" dirty="0" smtClean="0">
                <a:solidFill>
                  <a:srgbClr val="FFFF00"/>
                </a:solidFill>
                <a:latin typeface="Roboto"/>
                <a:ea typeface="Roboto"/>
                <a:cs typeface="Roboto"/>
                <a:sym typeface="Roboto"/>
              </a:rPr>
              <a:t>When you apply, be </a:t>
            </a:r>
            <a:r>
              <a:rPr lang="en" sz="1600" b="1" i="1" dirty="0">
                <a:solidFill>
                  <a:srgbClr val="FFFF00"/>
                </a:solidFill>
                <a:latin typeface="Roboto"/>
                <a:ea typeface="Roboto"/>
                <a:cs typeface="Roboto"/>
                <a:sym typeface="Roboto"/>
              </a:rPr>
              <a:t>sure you select the </a:t>
            </a:r>
            <a:r>
              <a:rPr lang="en" sz="1600" b="1" i="1" dirty="0">
                <a:solidFill>
                  <a:srgbClr val="ED0E0E"/>
                </a:solidFill>
                <a:latin typeface="Roboto"/>
                <a:ea typeface="Roboto"/>
                <a:cs typeface="Roboto"/>
                <a:sym typeface="Roboto"/>
              </a:rPr>
              <a:t>2024-2025</a:t>
            </a:r>
            <a:r>
              <a:rPr lang="en" sz="1600" b="1" i="1" dirty="0">
                <a:solidFill>
                  <a:srgbClr val="FFFF00"/>
                </a:solidFill>
                <a:latin typeface="Roboto"/>
                <a:ea typeface="Roboto"/>
                <a:cs typeface="Roboto"/>
                <a:sym typeface="Roboto"/>
              </a:rPr>
              <a:t> </a:t>
            </a:r>
            <a:r>
              <a:rPr lang="en" sz="1600" b="1" i="1" dirty="0" smtClean="0">
                <a:solidFill>
                  <a:srgbClr val="FFFF00"/>
                </a:solidFill>
                <a:latin typeface="Roboto"/>
                <a:ea typeface="Roboto"/>
                <a:cs typeface="Roboto"/>
                <a:sym typeface="Roboto"/>
              </a:rPr>
              <a:t>application!</a:t>
            </a:r>
            <a:endParaRPr dirty="0">
              <a:latin typeface="Roboto"/>
              <a:ea typeface="Roboto"/>
              <a:cs typeface="Roboto"/>
              <a:sym typeface="Roboto"/>
            </a:endParaRPr>
          </a:p>
        </p:txBody>
      </p:sp>
      <p:sp>
        <p:nvSpPr>
          <p:cNvPr id="9" name="Google Shape;121;p29"/>
          <p:cNvSpPr/>
          <p:nvPr/>
        </p:nvSpPr>
        <p:spPr>
          <a:xfrm>
            <a:off x="321230" y="953059"/>
            <a:ext cx="4244144" cy="866100"/>
          </a:xfrm>
          <a:prstGeom prst="doubleWave">
            <a:avLst>
              <a:gd name="adj1" fmla="val 6250"/>
              <a:gd name="adj2" fmla="val 0"/>
            </a:avLst>
          </a:prstGeom>
          <a:solidFill>
            <a:srgbClr val="6AA84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i="1" dirty="0">
                <a:solidFill>
                  <a:srgbClr val="FFFF00"/>
                </a:solidFill>
                <a:latin typeface="Roboto"/>
                <a:ea typeface="Roboto"/>
                <a:cs typeface="Roboto"/>
                <a:sym typeface="Roboto"/>
              </a:rPr>
              <a:t>FAFSA &amp; CADAA applications are delayed until </a:t>
            </a:r>
            <a:r>
              <a:rPr lang="en" sz="1600" b="1" i="1" dirty="0" smtClean="0">
                <a:solidFill>
                  <a:srgbClr val="FFFF00"/>
                </a:solidFill>
                <a:latin typeface="Roboto"/>
                <a:ea typeface="Roboto"/>
                <a:cs typeface="Roboto"/>
                <a:sym typeface="Roboto"/>
              </a:rPr>
              <a:t>December due to revisions being made!</a:t>
            </a:r>
            <a:endParaRPr dirty="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36;p49"/>
          <p:cNvSpPr/>
          <p:nvPr/>
        </p:nvSpPr>
        <p:spPr>
          <a:xfrm>
            <a:off x="1835573" y="2618058"/>
            <a:ext cx="5493174" cy="1513518"/>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dirty="0">
                <a:latin typeface="Roboto"/>
                <a:ea typeface="Roboto"/>
                <a:cs typeface="Roboto"/>
                <a:sym typeface="Roboto"/>
              </a:rPr>
              <a:t>https://docs.google.com/forms/d/e/1FAIpQLSf3dwQeauxyICFA5uYyHldTuW0BKNgcmkZsl8Da9bUaJLf6GQ/viewform</a:t>
            </a:r>
            <a:endParaRPr dirty="0">
              <a:latin typeface="Roboto"/>
              <a:ea typeface="Roboto"/>
              <a:cs typeface="Roboto"/>
              <a:sym typeface="Roboto"/>
            </a:endParaRPr>
          </a:p>
        </p:txBody>
      </p:sp>
      <p:sp>
        <p:nvSpPr>
          <p:cNvPr id="7" name="Google Shape;336;p49"/>
          <p:cNvSpPr/>
          <p:nvPr/>
        </p:nvSpPr>
        <p:spPr>
          <a:xfrm>
            <a:off x="311700" y="195750"/>
            <a:ext cx="8514248" cy="22761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 name="Rectangle 7"/>
          <p:cNvSpPr/>
          <p:nvPr/>
        </p:nvSpPr>
        <p:spPr>
          <a:xfrm>
            <a:off x="559010" y="749024"/>
            <a:ext cx="8019627" cy="1600438"/>
          </a:xfrm>
          <a:prstGeom prst="rect">
            <a:avLst/>
          </a:prstGeom>
        </p:spPr>
        <p:txBody>
          <a:bodyPr wrap="square">
            <a:spAutoFit/>
          </a:bodyPr>
          <a:lstStyle/>
          <a:p>
            <a:pPr algn="ctr"/>
            <a:r>
              <a:rPr lang="en-US" sz="2800" dirty="0" smtClean="0">
                <a:latin typeface="Times New Roman"/>
                <a:ea typeface="Times New Roman"/>
                <a:cs typeface="Times New Roman"/>
                <a:sym typeface="Times New Roman"/>
              </a:rPr>
              <a:t>CKM </a:t>
            </a:r>
            <a:r>
              <a:rPr lang="en-US" sz="2800" dirty="0">
                <a:latin typeface="Times New Roman"/>
                <a:ea typeface="Times New Roman"/>
                <a:cs typeface="Times New Roman"/>
                <a:sym typeface="Times New Roman"/>
              </a:rPr>
              <a:t>Students:  Complete the Google form </a:t>
            </a:r>
            <a:r>
              <a:rPr lang="en-US" sz="2800" dirty="0" smtClean="0">
                <a:latin typeface="Times New Roman"/>
                <a:ea typeface="Times New Roman"/>
                <a:cs typeface="Times New Roman"/>
                <a:sym typeface="Times New Roman"/>
              </a:rPr>
              <a:t>and </a:t>
            </a:r>
            <a:r>
              <a:rPr lang="en-US" sz="2800" dirty="0">
                <a:latin typeface="Times New Roman"/>
                <a:ea typeface="Times New Roman"/>
                <a:cs typeface="Times New Roman"/>
                <a:sym typeface="Times New Roman"/>
              </a:rPr>
              <a:t>let us </a:t>
            </a:r>
            <a:r>
              <a:rPr lang="en" sz="2800" dirty="0" smtClean="0">
                <a:latin typeface="Times New Roman"/>
                <a:ea typeface="Times New Roman"/>
                <a:cs typeface="Times New Roman"/>
                <a:sym typeface="Times New Roman"/>
              </a:rPr>
              <a:t> </a:t>
            </a:r>
            <a:r>
              <a:rPr lang="en-US" sz="2800" dirty="0" smtClean="0">
                <a:latin typeface="Times New Roman"/>
                <a:ea typeface="Times New Roman"/>
                <a:cs typeface="Times New Roman"/>
                <a:sym typeface="Times New Roman"/>
              </a:rPr>
              <a:t>know </a:t>
            </a:r>
            <a:r>
              <a:rPr lang="en-US" sz="2800" dirty="0">
                <a:latin typeface="Times New Roman"/>
                <a:ea typeface="Times New Roman"/>
                <a:cs typeface="Times New Roman"/>
                <a:sym typeface="Times New Roman"/>
              </a:rPr>
              <a:t>you created your FSA ID</a:t>
            </a:r>
            <a:r>
              <a:rPr lang="en-US" sz="2800" dirty="0" smtClean="0">
                <a:latin typeface="Times New Roman"/>
                <a:ea typeface="Times New Roman"/>
                <a:cs typeface="Times New Roman"/>
                <a:sym typeface="Times New Roman"/>
              </a:rPr>
              <a:t>! Copy and paste the below address into your browser.</a:t>
            </a:r>
            <a:endParaRPr lang="en-US" sz="28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359328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p:nvPr/>
        </p:nvSpPr>
        <p:spPr>
          <a:xfrm rot="10800000" flipH="1">
            <a:off x="-31800" y="-100"/>
            <a:ext cx="10133700" cy="52398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5" name="Google Shape;345;p50"/>
          <p:cNvSpPr txBox="1"/>
          <p:nvPr/>
        </p:nvSpPr>
        <p:spPr>
          <a:xfrm>
            <a:off x="665200" y="349181"/>
            <a:ext cx="7723500" cy="17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200"/>
              </a:spcBef>
              <a:spcAft>
                <a:spcPts val="0"/>
              </a:spcAft>
              <a:buClr>
                <a:schemeClr val="dk1"/>
              </a:buClr>
              <a:buSzPts val="4400"/>
              <a:buFont typeface="Arial"/>
              <a:buNone/>
            </a:pPr>
            <a:r>
              <a:rPr lang="en" sz="5800" i="0" u="none" strike="noStrike" cap="none">
                <a:solidFill>
                  <a:srgbClr val="333333"/>
                </a:solidFill>
                <a:latin typeface="Times New Roman"/>
                <a:ea typeface="Times New Roman"/>
                <a:cs typeface="Times New Roman"/>
                <a:sym typeface="Times New Roman"/>
              </a:rPr>
              <a:t> Forgot Username or Password</a:t>
            </a:r>
            <a:endParaRPr sz="2800" i="0" u="none" strike="noStrike" cap="none">
              <a:solidFill>
                <a:srgbClr val="333333"/>
              </a:solidFill>
              <a:latin typeface="Times New Roman"/>
              <a:ea typeface="Times New Roman"/>
              <a:cs typeface="Times New Roman"/>
              <a:sym typeface="Times New Roman"/>
            </a:endParaRPr>
          </a:p>
        </p:txBody>
      </p:sp>
      <p:sp>
        <p:nvSpPr>
          <p:cNvPr id="346" name="Google Shape;346;p50"/>
          <p:cNvSpPr/>
          <p:nvPr/>
        </p:nvSpPr>
        <p:spPr>
          <a:xfrm>
            <a:off x="479538" y="244219"/>
            <a:ext cx="8094816" cy="2274156"/>
          </a:xfrm>
          <a:prstGeom prst="cloud">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51"/>
          <p:cNvPicPr preferRelativeResize="0"/>
          <p:nvPr/>
        </p:nvPicPr>
        <p:blipFill>
          <a:blip r:embed="rId3">
            <a:alphaModFix/>
          </a:blip>
          <a:stretch>
            <a:fillRect/>
          </a:stretch>
        </p:blipFill>
        <p:spPr>
          <a:xfrm>
            <a:off x="0" y="0"/>
            <a:ext cx="4244824" cy="3356232"/>
          </a:xfrm>
          <a:prstGeom prst="rect">
            <a:avLst/>
          </a:prstGeom>
          <a:noFill/>
          <a:ln>
            <a:noFill/>
          </a:ln>
        </p:spPr>
      </p:pic>
      <p:sp>
        <p:nvSpPr>
          <p:cNvPr id="353" name="Google Shape;353;p51"/>
          <p:cNvSpPr/>
          <p:nvPr/>
        </p:nvSpPr>
        <p:spPr>
          <a:xfrm>
            <a:off x="1327950" y="1202250"/>
            <a:ext cx="2920200" cy="6567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4" name="Google Shape;354;p51"/>
          <p:cNvSpPr txBox="1"/>
          <p:nvPr/>
        </p:nvSpPr>
        <p:spPr>
          <a:xfrm>
            <a:off x="1010538" y="1118775"/>
            <a:ext cx="3486300" cy="6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Times New Roman"/>
                <a:ea typeface="Times New Roman"/>
                <a:cs typeface="Times New Roman"/>
                <a:sym typeface="Times New Roman"/>
              </a:rPr>
              <a:t>Click on either of these options!</a:t>
            </a:r>
            <a:r>
              <a:rPr lang="en"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p:txBody>
      </p:sp>
      <p:sp>
        <p:nvSpPr>
          <p:cNvPr id="355" name="Google Shape;355;p51"/>
          <p:cNvSpPr/>
          <p:nvPr/>
        </p:nvSpPr>
        <p:spPr>
          <a:xfrm rot="8587806">
            <a:off x="1410602" y="1942499"/>
            <a:ext cx="499500" cy="331500"/>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1"/>
          <p:cNvSpPr/>
          <p:nvPr/>
        </p:nvSpPr>
        <p:spPr>
          <a:xfrm rot="2402844">
            <a:off x="2255366" y="1939802"/>
            <a:ext cx="491436" cy="336898"/>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51"/>
          <p:cNvPicPr preferRelativeResize="0"/>
          <p:nvPr/>
        </p:nvPicPr>
        <p:blipFill>
          <a:blip r:embed="rId4">
            <a:alphaModFix/>
          </a:blip>
          <a:stretch>
            <a:fillRect/>
          </a:stretch>
        </p:blipFill>
        <p:spPr>
          <a:xfrm>
            <a:off x="0" y="3442041"/>
            <a:ext cx="3660045" cy="1615650"/>
          </a:xfrm>
          <a:prstGeom prst="rect">
            <a:avLst/>
          </a:prstGeom>
          <a:noFill/>
          <a:ln w="28575" cap="flat" cmpd="sng">
            <a:solidFill>
              <a:schemeClr val="accent2"/>
            </a:solidFill>
            <a:prstDash val="solid"/>
            <a:round/>
            <a:headEnd type="none" w="sm" len="sm"/>
            <a:tailEnd type="none" w="sm" len="sm"/>
          </a:ln>
        </p:spPr>
      </p:pic>
      <p:sp>
        <p:nvSpPr>
          <p:cNvPr id="358" name="Google Shape;358;p51"/>
          <p:cNvSpPr/>
          <p:nvPr/>
        </p:nvSpPr>
        <p:spPr>
          <a:xfrm>
            <a:off x="356125" y="3197513"/>
            <a:ext cx="3096300" cy="5799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9" name="Google Shape;359;p51"/>
          <p:cNvSpPr txBox="1"/>
          <p:nvPr/>
        </p:nvSpPr>
        <p:spPr>
          <a:xfrm rot="-389">
            <a:off x="597150" y="3140812"/>
            <a:ext cx="2651700" cy="6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latin typeface="Times New Roman"/>
                <a:ea typeface="Times New Roman"/>
                <a:cs typeface="Times New Roman"/>
                <a:sym typeface="Times New Roman"/>
              </a:rPr>
              <a:t>If you forgot your username, you can choose these options.</a:t>
            </a:r>
            <a:r>
              <a:rPr lang="en"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p:txBody>
      </p:sp>
      <p:pic>
        <p:nvPicPr>
          <p:cNvPr id="360" name="Google Shape;360;p51"/>
          <p:cNvPicPr preferRelativeResize="0"/>
          <p:nvPr/>
        </p:nvPicPr>
        <p:blipFill>
          <a:blip r:embed="rId5">
            <a:alphaModFix/>
          </a:blip>
          <a:stretch>
            <a:fillRect/>
          </a:stretch>
        </p:blipFill>
        <p:spPr>
          <a:xfrm>
            <a:off x="5659784" y="858075"/>
            <a:ext cx="2544585" cy="1787269"/>
          </a:xfrm>
          <a:prstGeom prst="rect">
            <a:avLst/>
          </a:prstGeom>
          <a:noFill/>
          <a:ln w="28575" cap="flat" cmpd="sng">
            <a:solidFill>
              <a:schemeClr val="accent2"/>
            </a:solidFill>
            <a:prstDash val="solid"/>
            <a:round/>
            <a:headEnd type="none" w="sm" len="sm"/>
            <a:tailEnd type="none" w="sm" len="sm"/>
          </a:ln>
        </p:spPr>
      </p:pic>
      <p:sp>
        <p:nvSpPr>
          <p:cNvPr id="361" name="Google Shape;361;p51"/>
          <p:cNvSpPr/>
          <p:nvPr/>
        </p:nvSpPr>
        <p:spPr>
          <a:xfrm>
            <a:off x="5952425" y="76313"/>
            <a:ext cx="3052500" cy="7818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2" name="Google Shape;362;p51"/>
          <p:cNvSpPr txBox="1"/>
          <p:nvPr/>
        </p:nvSpPr>
        <p:spPr>
          <a:xfrm>
            <a:off x="5909876" y="0"/>
            <a:ext cx="3142800" cy="6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Times New Roman"/>
                <a:ea typeface="Times New Roman"/>
                <a:cs typeface="Times New Roman"/>
                <a:sym typeface="Times New Roman"/>
              </a:rPr>
              <a:t>If you forgot password, you can get it back via the email used for FSA ID</a:t>
            </a:r>
            <a:endParaRPr sz="1900">
              <a:latin typeface="Times New Roman"/>
              <a:ea typeface="Times New Roman"/>
              <a:cs typeface="Times New Roman"/>
              <a:sym typeface="Times New Roman"/>
            </a:endParaRPr>
          </a:p>
        </p:txBody>
      </p:sp>
      <p:sp>
        <p:nvSpPr>
          <p:cNvPr id="363" name="Google Shape;363;p51"/>
          <p:cNvSpPr/>
          <p:nvPr/>
        </p:nvSpPr>
        <p:spPr>
          <a:xfrm>
            <a:off x="4859775" y="2940038"/>
            <a:ext cx="2045100" cy="6567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4" name="Google Shape;364;p51"/>
          <p:cNvSpPr txBox="1"/>
          <p:nvPr/>
        </p:nvSpPr>
        <p:spPr>
          <a:xfrm>
            <a:off x="4786575" y="2920850"/>
            <a:ext cx="2191500" cy="6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latin typeface="Times New Roman"/>
                <a:ea typeface="Times New Roman"/>
                <a:cs typeface="Times New Roman"/>
                <a:sym typeface="Times New Roman"/>
              </a:rPr>
              <a:t>More information on logging in</a:t>
            </a:r>
            <a:r>
              <a:rPr lang="en"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
        <p:nvSpPr>
          <p:cNvPr id="365" name="Google Shape;365;p51"/>
          <p:cNvSpPr/>
          <p:nvPr/>
        </p:nvSpPr>
        <p:spPr>
          <a:xfrm rot="-10717611">
            <a:off x="3051409" y="2876115"/>
            <a:ext cx="1639971" cy="336921"/>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1"/>
          <p:cNvPicPr preferRelativeResize="0"/>
          <p:nvPr/>
        </p:nvPicPr>
        <p:blipFill>
          <a:blip r:embed="rId3">
            <a:alphaModFix/>
          </a:blip>
          <a:stretch>
            <a:fillRect/>
          </a:stretch>
        </p:blipFill>
        <p:spPr>
          <a:xfrm>
            <a:off x="152425" y="730538"/>
            <a:ext cx="3937913" cy="4374806"/>
          </a:xfrm>
          <a:prstGeom prst="rect">
            <a:avLst/>
          </a:prstGeom>
          <a:noFill/>
          <a:ln>
            <a:noFill/>
          </a:ln>
        </p:spPr>
      </p:pic>
      <p:sp>
        <p:nvSpPr>
          <p:cNvPr id="208" name="Google Shape;208;p41"/>
          <p:cNvSpPr/>
          <p:nvPr/>
        </p:nvSpPr>
        <p:spPr>
          <a:xfrm rot="-9729872">
            <a:off x="1583141" y="1813232"/>
            <a:ext cx="634704" cy="461564"/>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1"/>
          <p:cNvSpPr txBox="1">
            <a:spLocks noGrp="1"/>
          </p:cNvSpPr>
          <p:nvPr>
            <p:ph type="title"/>
          </p:nvPr>
        </p:nvSpPr>
        <p:spPr>
          <a:xfrm>
            <a:off x="311700" y="12438"/>
            <a:ext cx="5334900" cy="124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000"/>
              <a:buFont typeface="Arial"/>
              <a:buNone/>
            </a:pPr>
            <a:r>
              <a:rPr lang="en" sz="4400" dirty="0">
                <a:latin typeface="Times New Roman"/>
                <a:ea typeface="Times New Roman"/>
                <a:cs typeface="Times New Roman"/>
                <a:sym typeface="Times New Roman"/>
              </a:rPr>
              <a:t>Account </a:t>
            </a:r>
            <a:r>
              <a:rPr lang="en" sz="4400" dirty="0" smtClean="0">
                <a:latin typeface="Times New Roman"/>
                <a:ea typeface="Times New Roman"/>
                <a:cs typeface="Times New Roman"/>
                <a:sym typeface="Times New Roman"/>
              </a:rPr>
              <a:t>Creation:</a:t>
            </a:r>
            <a:endParaRPr sz="10400" dirty="0">
              <a:latin typeface="Times New Roman"/>
              <a:ea typeface="Times New Roman"/>
              <a:cs typeface="Times New Roman"/>
              <a:sym typeface="Times New Roman"/>
            </a:endParaRPr>
          </a:p>
        </p:txBody>
      </p:sp>
      <p:sp>
        <p:nvSpPr>
          <p:cNvPr id="210" name="Google Shape;210;p41"/>
          <p:cNvSpPr/>
          <p:nvPr/>
        </p:nvSpPr>
        <p:spPr>
          <a:xfrm>
            <a:off x="4293700" y="2713378"/>
            <a:ext cx="3089700" cy="8415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1" name="Google Shape;211;p41"/>
          <p:cNvSpPr txBox="1"/>
          <p:nvPr/>
        </p:nvSpPr>
        <p:spPr>
          <a:xfrm>
            <a:off x="4293700" y="2710375"/>
            <a:ext cx="29256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Various services when creating a FSA ID</a:t>
            </a:r>
            <a:endParaRPr sz="1900">
              <a:latin typeface="Times New Roman"/>
              <a:ea typeface="Times New Roman"/>
              <a:cs typeface="Times New Roman"/>
              <a:sym typeface="Times New Roman"/>
            </a:endParaRPr>
          </a:p>
        </p:txBody>
      </p:sp>
      <p:sp>
        <p:nvSpPr>
          <p:cNvPr id="212" name="Google Shape;212;p41"/>
          <p:cNvSpPr/>
          <p:nvPr/>
        </p:nvSpPr>
        <p:spPr>
          <a:xfrm>
            <a:off x="4293700" y="4210313"/>
            <a:ext cx="4456800" cy="8415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3" name="Google Shape;213;p41"/>
          <p:cNvSpPr txBox="1"/>
          <p:nvPr/>
        </p:nvSpPr>
        <p:spPr>
          <a:xfrm>
            <a:off x="4293700" y="4238825"/>
            <a:ext cx="45279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You will need this to create FSA ID, but will need much more than this to complete FAFSA</a:t>
            </a:r>
            <a:endParaRPr sz="1800">
              <a:latin typeface="Times New Roman"/>
              <a:ea typeface="Times New Roman"/>
              <a:cs typeface="Times New Roman"/>
              <a:sym typeface="Times New Roman"/>
            </a:endParaRPr>
          </a:p>
        </p:txBody>
      </p:sp>
      <p:sp>
        <p:nvSpPr>
          <p:cNvPr id="214" name="Google Shape;214;p41"/>
          <p:cNvSpPr/>
          <p:nvPr/>
        </p:nvSpPr>
        <p:spPr>
          <a:xfrm>
            <a:off x="3922475" y="4162613"/>
            <a:ext cx="223800" cy="695100"/>
          </a:xfrm>
          <a:prstGeom prst="rightBrace">
            <a:avLst>
              <a:gd name="adj1" fmla="val 50000"/>
              <a:gd name="adj2" fmla="val 50000"/>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5" name="Google Shape;215;p41"/>
          <p:cNvSpPr/>
          <p:nvPr/>
        </p:nvSpPr>
        <p:spPr>
          <a:xfrm>
            <a:off x="3917301" y="2466310"/>
            <a:ext cx="241200" cy="1602900"/>
          </a:xfrm>
          <a:prstGeom prst="rightBrace">
            <a:avLst>
              <a:gd name="adj1" fmla="val 50000"/>
              <a:gd name="adj2" fmla="val 50000"/>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 name="Rectangle 1"/>
          <p:cNvSpPr/>
          <p:nvPr/>
        </p:nvSpPr>
        <p:spPr>
          <a:xfrm>
            <a:off x="4638648" y="327011"/>
            <a:ext cx="4240263" cy="338554"/>
          </a:xfrm>
          <a:prstGeom prst="rect">
            <a:avLst/>
          </a:prstGeom>
        </p:spPr>
        <p:txBody>
          <a:bodyPr wrap="none">
            <a:spAutoFit/>
          </a:bodyPr>
          <a:lstStyle/>
          <a:p>
            <a:r>
              <a:rPr lang="en-US" sz="1600" dirty="0">
                <a:solidFill>
                  <a:schemeClr val="bg1"/>
                </a:solidFill>
              </a:rPr>
              <a:t>https</a:t>
            </a:r>
            <a:r>
              <a:rPr lang="en-US" dirty="0">
                <a:solidFill>
                  <a:schemeClr val="bg1"/>
                </a:solidFill>
              </a:rPr>
              <a:t>://studentaid.gov/fsa-id/create-account/launch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2"/>
          <p:cNvPicPr preferRelativeResize="0"/>
          <p:nvPr/>
        </p:nvPicPr>
        <p:blipFill>
          <a:blip r:embed="rId3">
            <a:alphaModFix/>
          </a:blip>
          <a:stretch>
            <a:fillRect/>
          </a:stretch>
        </p:blipFill>
        <p:spPr>
          <a:xfrm>
            <a:off x="1714300" y="346969"/>
            <a:ext cx="4475908" cy="4651706"/>
          </a:xfrm>
          <a:prstGeom prst="rect">
            <a:avLst/>
          </a:prstGeom>
          <a:noFill/>
          <a:ln>
            <a:noFill/>
          </a:ln>
        </p:spPr>
      </p:pic>
      <p:sp>
        <p:nvSpPr>
          <p:cNvPr id="222" name="Google Shape;222;p42"/>
          <p:cNvSpPr/>
          <p:nvPr/>
        </p:nvSpPr>
        <p:spPr>
          <a:xfrm>
            <a:off x="5118125" y="2022600"/>
            <a:ext cx="180900" cy="2013000"/>
          </a:xfrm>
          <a:prstGeom prst="rightBrace">
            <a:avLst>
              <a:gd name="adj1" fmla="val 50000"/>
              <a:gd name="adj2" fmla="val 50000"/>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3" name="Google Shape;223;p42"/>
          <p:cNvSpPr/>
          <p:nvPr/>
        </p:nvSpPr>
        <p:spPr>
          <a:xfrm rot="397748">
            <a:off x="2190766" y="4491907"/>
            <a:ext cx="1057671" cy="283942"/>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2"/>
          <p:cNvSpPr/>
          <p:nvPr/>
        </p:nvSpPr>
        <p:spPr>
          <a:xfrm>
            <a:off x="135575" y="51800"/>
            <a:ext cx="1838100" cy="5673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5" name="Google Shape;225;p42"/>
          <p:cNvSpPr txBox="1"/>
          <p:nvPr/>
        </p:nvSpPr>
        <p:spPr>
          <a:xfrm>
            <a:off x="84125" y="-12100"/>
            <a:ext cx="18381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highlight>
                  <a:schemeClr val="accent3"/>
                </a:highlight>
                <a:latin typeface="Times New Roman"/>
                <a:ea typeface="Times New Roman"/>
                <a:cs typeface="Times New Roman"/>
                <a:sym typeface="Times New Roman"/>
              </a:rPr>
              <a:t>Progress bar</a:t>
            </a:r>
            <a:endParaRPr sz="2600">
              <a:highlight>
                <a:schemeClr val="accent3"/>
              </a:highlight>
              <a:latin typeface="Times New Roman"/>
              <a:ea typeface="Times New Roman"/>
              <a:cs typeface="Times New Roman"/>
              <a:sym typeface="Times New Roman"/>
            </a:endParaRPr>
          </a:p>
        </p:txBody>
      </p:sp>
      <p:sp>
        <p:nvSpPr>
          <p:cNvPr id="226" name="Google Shape;226;p42"/>
          <p:cNvSpPr/>
          <p:nvPr/>
        </p:nvSpPr>
        <p:spPr>
          <a:xfrm rot="1620500">
            <a:off x="1805549" y="88702"/>
            <a:ext cx="554919" cy="290242"/>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2"/>
          <p:cNvSpPr/>
          <p:nvPr/>
        </p:nvSpPr>
        <p:spPr>
          <a:xfrm>
            <a:off x="5484350" y="2455950"/>
            <a:ext cx="3070800" cy="10593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8" name="Google Shape;228;p42"/>
          <p:cNvSpPr txBox="1"/>
          <p:nvPr/>
        </p:nvSpPr>
        <p:spPr>
          <a:xfrm>
            <a:off x="5443800" y="2419500"/>
            <a:ext cx="3414900" cy="11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highlight>
                  <a:schemeClr val="accent3"/>
                </a:highlight>
                <a:latin typeface="Times New Roman"/>
                <a:ea typeface="Times New Roman"/>
                <a:cs typeface="Times New Roman"/>
                <a:sym typeface="Times New Roman"/>
              </a:rPr>
              <a:t>Carefully enter information. All information must be correct - watch for errors.</a:t>
            </a:r>
            <a:endParaRPr sz="2100">
              <a:highlight>
                <a:schemeClr val="accent3"/>
              </a:highlight>
              <a:latin typeface="Times New Roman"/>
              <a:ea typeface="Times New Roman"/>
              <a:cs typeface="Times New Roman"/>
              <a:sym typeface="Times New Roman"/>
            </a:endParaRPr>
          </a:p>
        </p:txBody>
      </p:sp>
      <p:sp>
        <p:nvSpPr>
          <p:cNvPr id="229" name="Google Shape;229;p42"/>
          <p:cNvSpPr/>
          <p:nvPr/>
        </p:nvSpPr>
        <p:spPr>
          <a:xfrm>
            <a:off x="175025" y="4277625"/>
            <a:ext cx="1838100" cy="6654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0" name="Google Shape;230;p42"/>
          <p:cNvSpPr txBox="1"/>
          <p:nvPr/>
        </p:nvSpPr>
        <p:spPr>
          <a:xfrm>
            <a:off x="135575" y="4204925"/>
            <a:ext cx="19293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highlight>
                  <a:schemeClr val="accent3"/>
                </a:highlight>
                <a:latin typeface="Times New Roman"/>
                <a:ea typeface="Times New Roman"/>
                <a:cs typeface="Times New Roman"/>
                <a:sym typeface="Times New Roman"/>
              </a:rPr>
              <a:t>Once finished click “Continue”</a:t>
            </a:r>
            <a:endParaRPr sz="2000">
              <a:highlight>
                <a:schemeClr val="accent3"/>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3"/>
          <p:cNvPicPr preferRelativeResize="0"/>
          <p:nvPr/>
        </p:nvPicPr>
        <p:blipFill>
          <a:blip r:embed="rId3">
            <a:alphaModFix/>
          </a:blip>
          <a:stretch>
            <a:fillRect/>
          </a:stretch>
        </p:blipFill>
        <p:spPr>
          <a:xfrm>
            <a:off x="0" y="266494"/>
            <a:ext cx="4685626" cy="4877007"/>
          </a:xfrm>
          <a:prstGeom prst="rect">
            <a:avLst/>
          </a:prstGeom>
          <a:noFill/>
          <a:ln>
            <a:noFill/>
          </a:ln>
        </p:spPr>
      </p:pic>
      <p:sp>
        <p:nvSpPr>
          <p:cNvPr id="237" name="Google Shape;237;p43"/>
          <p:cNvSpPr/>
          <p:nvPr/>
        </p:nvSpPr>
        <p:spPr>
          <a:xfrm>
            <a:off x="3133925" y="1408013"/>
            <a:ext cx="2991600" cy="6180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8" name="Google Shape;238;p43"/>
          <p:cNvSpPr txBox="1"/>
          <p:nvPr/>
        </p:nvSpPr>
        <p:spPr>
          <a:xfrm>
            <a:off x="3258950" y="1408025"/>
            <a:ext cx="28437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A “Username” is different than an email address.</a:t>
            </a:r>
            <a:endParaRPr sz="1800">
              <a:latin typeface="Times New Roman"/>
              <a:ea typeface="Times New Roman"/>
              <a:cs typeface="Times New Roman"/>
              <a:sym typeface="Times New Roman"/>
            </a:endParaRPr>
          </a:p>
        </p:txBody>
      </p:sp>
      <p:sp>
        <p:nvSpPr>
          <p:cNvPr id="239" name="Google Shape;239;p43"/>
          <p:cNvSpPr/>
          <p:nvPr/>
        </p:nvSpPr>
        <p:spPr>
          <a:xfrm>
            <a:off x="3133925" y="2590988"/>
            <a:ext cx="2991600" cy="6180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0" name="Google Shape;240;p43"/>
          <p:cNvSpPr txBox="1"/>
          <p:nvPr/>
        </p:nvSpPr>
        <p:spPr>
          <a:xfrm>
            <a:off x="3187975" y="2571750"/>
            <a:ext cx="29148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Use a personal email address that is accessible.</a:t>
            </a:r>
            <a:endParaRPr sz="1800">
              <a:latin typeface="Times New Roman"/>
              <a:ea typeface="Times New Roman"/>
              <a:cs typeface="Times New Roman"/>
              <a:sym typeface="Times New Roman"/>
            </a:endParaRPr>
          </a:p>
        </p:txBody>
      </p:sp>
      <p:sp>
        <p:nvSpPr>
          <p:cNvPr id="241" name="Google Shape;241;p43"/>
          <p:cNvSpPr/>
          <p:nvPr/>
        </p:nvSpPr>
        <p:spPr>
          <a:xfrm>
            <a:off x="3133925" y="3850903"/>
            <a:ext cx="2991600" cy="6180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2" name="Google Shape;242;p43"/>
          <p:cNvSpPr txBox="1"/>
          <p:nvPr/>
        </p:nvSpPr>
        <p:spPr>
          <a:xfrm>
            <a:off x="3187975" y="3812450"/>
            <a:ext cx="29376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Input a strong password; one that has numbers and unique characters</a:t>
            </a:r>
            <a:endParaRPr sz="1500">
              <a:latin typeface="Times New Roman"/>
              <a:ea typeface="Times New Roman"/>
              <a:cs typeface="Times New Roman"/>
              <a:sym typeface="Times New Roman"/>
            </a:endParaRPr>
          </a:p>
        </p:txBody>
      </p:sp>
      <p:pic>
        <p:nvPicPr>
          <p:cNvPr id="243" name="Google Shape;243;p43"/>
          <p:cNvPicPr preferRelativeResize="0"/>
          <p:nvPr/>
        </p:nvPicPr>
        <p:blipFill>
          <a:blip r:embed="rId4">
            <a:alphaModFix/>
          </a:blip>
          <a:stretch>
            <a:fillRect/>
          </a:stretch>
        </p:blipFill>
        <p:spPr>
          <a:xfrm>
            <a:off x="6212950" y="-4"/>
            <a:ext cx="2210588" cy="1387035"/>
          </a:xfrm>
          <a:prstGeom prst="rect">
            <a:avLst/>
          </a:prstGeom>
          <a:noFill/>
          <a:ln w="28575" cap="flat" cmpd="sng">
            <a:solidFill>
              <a:schemeClr val="accent2"/>
            </a:solidFill>
            <a:prstDash val="solid"/>
            <a:round/>
            <a:headEnd type="none" w="sm" len="sm"/>
            <a:tailEnd type="none" w="sm" len="sm"/>
          </a:ln>
        </p:spPr>
      </p:pic>
      <p:pic>
        <p:nvPicPr>
          <p:cNvPr id="244" name="Google Shape;244;p43"/>
          <p:cNvPicPr preferRelativeResize="0"/>
          <p:nvPr/>
        </p:nvPicPr>
        <p:blipFill>
          <a:blip r:embed="rId5">
            <a:alphaModFix/>
          </a:blip>
          <a:stretch>
            <a:fillRect/>
          </a:stretch>
        </p:blipFill>
        <p:spPr>
          <a:xfrm>
            <a:off x="6229350" y="1369547"/>
            <a:ext cx="2185988" cy="1857347"/>
          </a:xfrm>
          <a:prstGeom prst="rect">
            <a:avLst/>
          </a:prstGeom>
          <a:noFill/>
          <a:ln w="28575" cap="flat" cmpd="sng">
            <a:solidFill>
              <a:schemeClr val="accent2"/>
            </a:solidFill>
            <a:prstDash val="solid"/>
            <a:round/>
            <a:headEnd type="none" w="sm" len="sm"/>
            <a:tailEnd type="none" w="sm" len="sm"/>
          </a:ln>
        </p:spPr>
      </p:pic>
      <p:pic>
        <p:nvPicPr>
          <p:cNvPr id="245" name="Google Shape;245;p43"/>
          <p:cNvPicPr preferRelativeResize="0"/>
          <p:nvPr/>
        </p:nvPicPr>
        <p:blipFill>
          <a:blip r:embed="rId6">
            <a:alphaModFix/>
          </a:blip>
          <a:stretch>
            <a:fillRect/>
          </a:stretch>
        </p:blipFill>
        <p:spPr>
          <a:xfrm>
            <a:off x="6229350" y="3266775"/>
            <a:ext cx="2185988" cy="1863439"/>
          </a:xfrm>
          <a:prstGeom prst="rect">
            <a:avLst/>
          </a:prstGeom>
          <a:noFill/>
          <a:ln w="28575" cap="flat" cmpd="sng">
            <a:solidFill>
              <a:schemeClr val="accent2"/>
            </a:solidFill>
            <a:prstDash val="solid"/>
            <a:round/>
            <a:headEnd type="none" w="sm" len="sm"/>
            <a:tailEnd type="none" w="sm" len="sm"/>
          </a:ln>
        </p:spPr>
      </p:pic>
      <p:sp>
        <p:nvSpPr>
          <p:cNvPr id="246" name="Google Shape;246;p43"/>
          <p:cNvSpPr txBox="1"/>
          <p:nvPr/>
        </p:nvSpPr>
        <p:spPr>
          <a:xfrm>
            <a:off x="3133925" y="4788750"/>
            <a:ext cx="33474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highlight>
                  <a:schemeClr val="accent3"/>
                </a:highlight>
                <a:latin typeface="Times New Roman"/>
                <a:ea typeface="Times New Roman"/>
                <a:cs typeface="Times New Roman"/>
                <a:sym typeface="Times New Roman"/>
              </a:rPr>
              <a:t>Click continue!</a:t>
            </a:r>
            <a:endParaRPr sz="1500">
              <a:highlight>
                <a:schemeClr val="accent3"/>
              </a:highlight>
              <a:latin typeface="Times New Roman"/>
              <a:ea typeface="Times New Roman"/>
              <a:cs typeface="Times New Roman"/>
              <a:sym typeface="Times New Roman"/>
            </a:endParaRPr>
          </a:p>
        </p:txBody>
      </p:sp>
      <p:sp>
        <p:nvSpPr>
          <p:cNvPr id="247" name="Google Shape;247;p43"/>
          <p:cNvSpPr/>
          <p:nvPr/>
        </p:nvSpPr>
        <p:spPr>
          <a:xfrm rot="10800000">
            <a:off x="2460140" y="4849109"/>
            <a:ext cx="565200" cy="281100"/>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3"/>
          <p:cNvSpPr txBox="1"/>
          <p:nvPr/>
        </p:nvSpPr>
        <p:spPr>
          <a:xfrm>
            <a:off x="7089900" y="2126400"/>
            <a:ext cx="394500" cy="2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00"/>
                </a:solidFill>
                <a:latin typeface="Times New Roman"/>
                <a:ea typeface="Times New Roman"/>
                <a:cs typeface="Times New Roman"/>
                <a:sym typeface="Times New Roman"/>
              </a:rPr>
              <a:t>not</a:t>
            </a:r>
            <a:endParaRPr sz="1000">
              <a:solidFill>
                <a:srgbClr val="FFFF00"/>
              </a:solidFill>
              <a:latin typeface="Times New Roman"/>
              <a:ea typeface="Times New Roman"/>
              <a:cs typeface="Times New Roman"/>
              <a:sym typeface="Times New Roman"/>
            </a:endParaRPr>
          </a:p>
        </p:txBody>
      </p:sp>
      <p:sp>
        <p:nvSpPr>
          <p:cNvPr id="249" name="Google Shape;249;p43"/>
          <p:cNvSpPr/>
          <p:nvPr/>
        </p:nvSpPr>
        <p:spPr>
          <a:xfrm>
            <a:off x="2982500" y="59200"/>
            <a:ext cx="3088200" cy="866100"/>
          </a:xfrm>
          <a:prstGeom prst="doubleWave">
            <a:avLst>
              <a:gd name="adj1" fmla="val 6250"/>
              <a:gd name="adj2" fmla="val 0"/>
            </a:avLst>
          </a:prstGeom>
          <a:solidFill>
            <a:srgbClr val="6AA84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i="1">
                <a:solidFill>
                  <a:srgbClr val="FFFF00"/>
                </a:solidFill>
                <a:latin typeface="Roboto"/>
                <a:ea typeface="Roboto"/>
                <a:cs typeface="Roboto"/>
                <a:sym typeface="Roboto"/>
              </a:rPr>
              <a:t>Take a picture of this page, or save the information on your phone, or write it down!</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4"/>
          <p:cNvPicPr preferRelativeResize="0"/>
          <p:nvPr/>
        </p:nvPicPr>
        <p:blipFill>
          <a:blip r:embed="rId3">
            <a:alphaModFix/>
          </a:blip>
          <a:stretch>
            <a:fillRect/>
          </a:stretch>
        </p:blipFill>
        <p:spPr>
          <a:xfrm>
            <a:off x="0" y="0"/>
            <a:ext cx="4441425" cy="3093900"/>
          </a:xfrm>
          <a:prstGeom prst="rect">
            <a:avLst/>
          </a:prstGeom>
          <a:noFill/>
          <a:ln>
            <a:noFill/>
          </a:ln>
        </p:spPr>
      </p:pic>
      <p:pic>
        <p:nvPicPr>
          <p:cNvPr id="256" name="Google Shape;256;p44"/>
          <p:cNvPicPr preferRelativeResize="0"/>
          <p:nvPr/>
        </p:nvPicPr>
        <p:blipFill>
          <a:blip r:embed="rId4">
            <a:alphaModFix/>
          </a:blip>
          <a:stretch>
            <a:fillRect/>
          </a:stretch>
        </p:blipFill>
        <p:spPr>
          <a:xfrm>
            <a:off x="5006125" y="1969144"/>
            <a:ext cx="3103406" cy="3174357"/>
          </a:xfrm>
          <a:prstGeom prst="rect">
            <a:avLst/>
          </a:prstGeom>
          <a:noFill/>
          <a:ln>
            <a:noFill/>
          </a:ln>
        </p:spPr>
      </p:pic>
      <p:pic>
        <p:nvPicPr>
          <p:cNvPr id="257" name="Google Shape;257;p44"/>
          <p:cNvPicPr preferRelativeResize="0"/>
          <p:nvPr/>
        </p:nvPicPr>
        <p:blipFill>
          <a:blip r:embed="rId5">
            <a:alphaModFix/>
          </a:blip>
          <a:stretch>
            <a:fillRect/>
          </a:stretch>
        </p:blipFill>
        <p:spPr>
          <a:xfrm>
            <a:off x="0" y="4856944"/>
            <a:ext cx="3211354" cy="275062"/>
          </a:xfrm>
          <a:prstGeom prst="rect">
            <a:avLst/>
          </a:prstGeom>
          <a:noFill/>
          <a:ln w="28575" cap="flat" cmpd="sng">
            <a:solidFill>
              <a:srgbClr val="C00000"/>
            </a:solidFill>
            <a:prstDash val="solid"/>
            <a:round/>
            <a:headEnd type="none" w="sm" len="sm"/>
            <a:tailEnd type="none" w="sm" len="sm"/>
          </a:ln>
        </p:spPr>
      </p:pic>
      <p:sp>
        <p:nvSpPr>
          <p:cNvPr id="258" name="Google Shape;258;p44"/>
          <p:cNvSpPr/>
          <p:nvPr/>
        </p:nvSpPr>
        <p:spPr>
          <a:xfrm>
            <a:off x="0" y="4285025"/>
            <a:ext cx="3103500" cy="5163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59" name="Google Shape;259;p44"/>
          <p:cNvSpPr/>
          <p:nvPr/>
        </p:nvSpPr>
        <p:spPr>
          <a:xfrm>
            <a:off x="5344950" y="406925"/>
            <a:ext cx="2960400" cy="12462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0" name="Google Shape;260;p44"/>
          <p:cNvSpPr/>
          <p:nvPr/>
        </p:nvSpPr>
        <p:spPr>
          <a:xfrm>
            <a:off x="2689175" y="1346650"/>
            <a:ext cx="2054700" cy="6951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1" name="Google Shape;261;p44"/>
          <p:cNvSpPr/>
          <p:nvPr/>
        </p:nvSpPr>
        <p:spPr>
          <a:xfrm>
            <a:off x="2721900" y="607950"/>
            <a:ext cx="2284200" cy="4542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2" name="Google Shape;262;p44"/>
          <p:cNvSpPr txBox="1"/>
          <p:nvPr/>
        </p:nvSpPr>
        <p:spPr>
          <a:xfrm>
            <a:off x="2721900" y="550100"/>
            <a:ext cx="2432100" cy="6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highlight>
                  <a:schemeClr val="accent3"/>
                </a:highlight>
                <a:latin typeface="Times New Roman"/>
                <a:ea typeface="Times New Roman"/>
                <a:cs typeface="Times New Roman"/>
                <a:sym typeface="Times New Roman"/>
              </a:rPr>
              <a:t>Input all information</a:t>
            </a:r>
            <a:endParaRPr sz="1900">
              <a:highlight>
                <a:schemeClr val="accent3"/>
              </a:highlight>
              <a:latin typeface="Times New Roman"/>
              <a:ea typeface="Times New Roman"/>
              <a:cs typeface="Times New Roman"/>
              <a:sym typeface="Times New Roman"/>
            </a:endParaRPr>
          </a:p>
        </p:txBody>
      </p:sp>
      <p:sp>
        <p:nvSpPr>
          <p:cNvPr id="263" name="Google Shape;263;p44"/>
          <p:cNvSpPr txBox="1"/>
          <p:nvPr/>
        </p:nvSpPr>
        <p:spPr>
          <a:xfrm>
            <a:off x="2739275" y="1346650"/>
            <a:ext cx="2054700" cy="6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highlight>
                  <a:schemeClr val="accent3"/>
                </a:highlight>
                <a:latin typeface="Times New Roman"/>
                <a:ea typeface="Times New Roman"/>
                <a:cs typeface="Times New Roman"/>
                <a:sym typeface="Times New Roman"/>
              </a:rPr>
              <a:t>All FAFSA mail will go to this address</a:t>
            </a:r>
            <a:endParaRPr sz="1700">
              <a:highlight>
                <a:schemeClr val="accent3"/>
              </a:highlight>
              <a:latin typeface="Times New Roman"/>
              <a:ea typeface="Times New Roman"/>
              <a:cs typeface="Times New Roman"/>
              <a:sym typeface="Times New Roman"/>
            </a:endParaRPr>
          </a:p>
        </p:txBody>
      </p:sp>
      <p:sp>
        <p:nvSpPr>
          <p:cNvPr id="264" name="Google Shape;264;p44"/>
          <p:cNvSpPr txBox="1"/>
          <p:nvPr/>
        </p:nvSpPr>
        <p:spPr>
          <a:xfrm>
            <a:off x="5387725" y="367050"/>
            <a:ext cx="2960400" cy="12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chemeClr val="accent3"/>
                </a:highlight>
                <a:latin typeface="Times New Roman"/>
                <a:ea typeface="Times New Roman"/>
                <a:cs typeface="Times New Roman"/>
                <a:sym typeface="Times New Roman"/>
              </a:rPr>
              <a:t>Foster Youth or Homeless students, input address where mail is accessible (i.e. friend’s house, other relative’s house)</a:t>
            </a:r>
            <a:endParaRPr sz="1800">
              <a:highlight>
                <a:schemeClr val="accent3"/>
              </a:highlight>
              <a:latin typeface="Times New Roman"/>
              <a:ea typeface="Times New Roman"/>
              <a:cs typeface="Times New Roman"/>
              <a:sym typeface="Times New Roman"/>
            </a:endParaRPr>
          </a:p>
        </p:txBody>
      </p:sp>
      <p:sp>
        <p:nvSpPr>
          <p:cNvPr id="265" name="Google Shape;265;p44"/>
          <p:cNvSpPr txBox="1"/>
          <p:nvPr/>
        </p:nvSpPr>
        <p:spPr>
          <a:xfrm>
            <a:off x="0" y="4233200"/>
            <a:ext cx="3174900" cy="5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highlight>
                  <a:schemeClr val="accent3"/>
                </a:highlight>
                <a:latin typeface="Times New Roman"/>
                <a:ea typeface="Times New Roman"/>
                <a:cs typeface="Times New Roman"/>
                <a:sym typeface="Times New Roman"/>
              </a:rPr>
              <a:t>This is recommended, but not everyone has a phone, so it is optional.</a:t>
            </a:r>
            <a:endParaRPr sz="1500">
              <a:highlight>
                <a:schemeClr val="accent3"/>
              </a:highlight>
              <a:latin typeface="Times New Roman"/>
              <a:ea typeface="Times New Roman"/>
              <a:cs typeface="Times New Roman"/>
              <a:sym typeface="Times New Roman"/>
            </a:endParaRPr>
          </a:p>
        </p:txBody>
      </p:sp>
      <p:sp>
        <p:nvSpPr>
          <p:cNvPr id="266" name="Google Shape;266;p44"/>
          <p:cNvSpPr/>
          <p:nvPr/>
        </p:nvSpPr>
        <p:spPr>
          <a:xfrm>
            <a:off x="6569100" y="2639700"/>
            <a:ext cx="2284200" cy="6609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7" name="Google Shape;267;p44"/>
          <p:cNvSpPr txBox="1"/>
          <p:nvPr/>
        </p:nvSpPr>
        <p:spPr>
          <a:xfrm>
            <a:off x="6530150" y="2571750"/>
            <a:ext cx="2469000" cy="7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chemeClr val="accent3"/>
                </a:highlight>
                <a:latin typeface="Times New Roman"/>
                <a:ea typeface="Times New Roman"/>
                <a:cs typeface="Times New Roman"/>
                <a:sym typeface="Times New Roman"/>
              </a:rPr>
              <a:t>Phone information makes logging in easier</a:t>
            </a:r>
            <a:r>
              <a:rPr lang="en" sz="2200">
                <a:highlight>
                  <a:schemeClr val="accent3"/>
                </a:highlight>
                <a:latin typeface="Times New Roman"/>
                <a:ea typeface="Times New Roman"/>
                <a:cs typeface="Times New Roman"/>
                <a:sym typeface="Times New Roman"/>
              </a:rPr>
              <a:t> </a:t>
            </a:r>
            <a:endParaRPr sz="2200">
              <a:highlight>
                <a:schemeClr val="accent3"/>
              </a:highlight>
              <a:latin typeface="Times New Roman"/>
              <a:ea typeface="Times New Roman"/>
              <a:cs typeface="Times New Roman"/>
              <a:sym typeface="Times New Roman"/>
            </a:endParaRPr>
          </a:p>
        </p:txBody>
      </p:sp>
      <p:sp>
        <p:nvSpPr>
          <p:cNvPr id="268" name="Google Shape;268;p44"/>
          <p:cNvSpPr/>
          <p:nvPr/>
        </p:nvSpPr>
        <p:spPr>
          <a:xfrm>
            <a:off x="6683125" y="3329225"/>
            <a:ext cx="2120700" cy="5682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9" name="Google Shape;269;p44"/>
          <p:cNvSpPr txBox="1"/>
          <p:nvPr/>
        </p:nvSpPr>
        <p:spPr>
          <a:xfrm>
            <a:off x="6683175" y="3266850"/>
            <a:ext cx="2220000" cy="6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highlight>
                  <a:schemeClr val="accent3"/>
                </a:highlight>
                <a:latin typeface="Times New Roman"/>
                <a:ea typeface="Times New Roman"/>
                <a:cs typeface="Times New Roman"/>
                <a:sym typeface="Times New Roman"/>
              </a:rPr>
              <a:t>You can receive updates via SMS as well!</a:t>
            </a:r>
            <a:endParaRPr sz="1600">
              <a:highlight>
                <a:schemeClr val="accent3"/>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5"/>
          <p:cNvPicPr preferRelativeResize="0"/>
          <p:nvPr/>
        </p:nvPicPr>
        <p:blipFill>
          <a:blip r:embed="rId3">
            <a:alphaModFix/>
          </a:blip>
          <a:stretch>
            <a:fillRect/>
          </a:stretch>
        </p:blipFill>
        <p:spPr>
          <a:xfrm>
            <a:off x="0" y="0"/>
            <a:ext cx="4638938" cy="5143501"/>
          </a:xfrm>
          <a:prstGeom prst="rect">
            <a:avLst/>
          </a:prstGeom>
          <a:noFill/>
          <a:ln>
            <a:noFill/>
          </a:ln>
        </p:spPr>
      </p:pic>
      <p:pic>
        <p:nvPicPr>
          <p:cNvPr id="276" name="Google Shape;276;p45"/>
          <p:cNvPicPr preferRelativeResize="0"/>
          <p:nvPr/>
        </p:nvPicPr>
        <p:blipFill>
          <a:blip r:embed="rId4">
            <a:alphaModFix/>
          </a:blip>
          <a:stretch>
            <a:fillRect/>
          </a:stretch>
        </p:blipFill>
        <p:spPr>
          <a:xfrm>
            <a:off x="4303248" y="3197511"/>
            <a:ext cx="3630563" cy="1945988"/>
          </a:xfrm>
          <a:prstGeom prst="rect">
            <a:avLst/>
          </a:prstGeom>
          <a:noFill/>
          <a:ln w="28575" cap="flat" cmpd="sng">
            <a:solidFill>
              <a:srgbClr val="C00000"/>
            </a:solidFill>
            <a:prstDash val="solid"/>
            <a:round/>
            <a:headEnd type="none" w="sm" len="sm"/>
            <a:tailEnd type="none" w="sm" len="sm"/>
          </a:ln>
        </p:spPr>
      </p:pic>
      <p:sp>
        <p:nvSpPr>
          <p:cNvPr id="277" name="Google Shape;277;p45"/>
          <p:cNvSpPr/>
          <p:nvPr/>
        </p:nvSpPr>
        <p:spPr>
          <a:xfrm>
            <a:off x="5860700" y="854700"/>
            <a:ext cx="2466900" cy="9618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8" name="Google Shape;278;p45"/>
          <p:cNvSpPr txBox="1"/>
          <p:nvPr/>
        </p:nvSpPr>
        <p:spPr>
          <a:xfrm>
            <a:off x="5945400" y="812575"/>
            <a:ext cx="23649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Personal preference. Get updates via email, postal mail, SMS/text</a:t>
            </a:r>
            <a:r>
              <a:rPr lang="en" sz="1800">
                <a:highlight>
                  <a:schemeClr val="accent3"/>
                </a:highlight>
                <a:latin typeface="Times New Roman"/>
                <a:ea typeface="Times New Roman"/>
                <a:cs typeface="Times New Roman"/>
                <a:sym typeface="Times New Roman"/>
              </a:rPr>
              <a:t>.</a:t>
            </a:r>
            <a:endParaRPr sz="1800">
              <a:highlight>
                <a:schemeClr val="accent3"/>
              </a:highlight>
              <a:latin typeface="Times New Roman"/>
              <a:ea typeface="Times New Roman"/>
              <a:cs typeface="Times New Roman"/>
              <a:sym typeface="Times New Roman"/>
            </a:endParaRPr>
          </a:p>
        </p:txBody>
      </p:sp>
      <p:pic>
        <p:nvPicPr>
          <p:cNvPr id="279" name="Google Shape;279;p45"/>
          <p:cNvPicPr preferRelativeResize="0"/>
          <p:nvPr/>
        </p:nvPicPr>
        <p:blipFill>
          <a:blip r:embed="rId5">
            <a:alphaModFix/>
          </a:blip>
          <a:stretch>
            <a:fillRect/>
          </a:stretch>
        </p:blipFill>
        <p:spPr>
          <a:xfrm>
            <a:off x="6459963" y="2640441"/>
            <a:ext cx="1850231" cy="828675"/>
          </a:xfrm>
          <a:prstGeom prst="rect">
            <a:avLst/>
          </a:prstGeom>
          <a:noFill/>
          <a:ln>
            <a:noFill/>
          </a:ln>
        </p:spPr>
      </p:pic>
      <p:sp>
        <p:nvSpPr>
          <p:cNvPr id="280" name="Google Shape;280;p45"/>
          <p:cNvSpPr/>
          <p:nvPr/>
        </p:nvSpPr>
        <p:spPr>
          <a:xfrm>
            <a:off x="3611950" y="2168402"/>
            <a:ext cx="2573400" cy="7893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1" name="Google Shape;281;p45"/>
          <p:cNvSpPr txBox="1"/>
          <p:nvPr/>
        </p:nvSpPr>
        <p:spPr>
          <a:xfrm>
            <a:off x="3611950" y="2090675"/>
            <a:ext cx="2523300" cy="8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Only Spanish and English are available.</a:t>
            </a:r>
            <a:endParaRPr>
              <a:latin typeface="Times New Roman"/>
              <a:ea typeface="Times New Roman"/>
              <a:cs typeface="Times New Roman"/>
              <a:sym typeface="Times New Roman"/>
            </a:endParaRPr>
          </a:p>
          <a:p>
            <a:pPr marL="0" lvl="0" indent="0" algn="l" rtl="0">
              <a:spcBef>
                <a:spcPts val="0"/>
              </a:spcBef>
              <a:spcAft>
                <a:spcPts val="0"/>
              </a:spcAft>
              <a:buNone/>
            </a:pPr>
            <a:r>
              <a:rPr lang="en" sz="1000">
                <a:latin typeface="Times New Roman"/>
                <a:ea typeface="Times New Roman"/>
                <a:cs typeface="Times New Roman"/>
                <a:sym typeface="Times New Roman"/>
              </a:rPr>
              <a:t>*This will change the interface of the FSA ID into the language preference</a:t>
            </a:r>
            <a:endParaRPr sz="1000">
              <a:latin typeface="Times New Roman"/>
              <a:ea typeface="Times New Roman"/>
              <a:cs typeface="Times New Roman"/>
              <a:sym typeface="Times New Roman"/>
            </a:endParaRPr>
          </a:p>
        </p:txBody>
      </p:sp>
      <p:sp>
        <p:nvSpPr>
          <p:cNvPr id="282" name="Google Shape;282;p45"/>
          <p:cNvSpPr/>
          <p:nvPr/>
        </p:nvSpPr>
        <p:spPr>
          <a:xfrm>
            <a:off x="6446300" y="4002300"/>
            <a:ext cx="1850100" cy="4542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3" name="Google Shape;283;p45"/>
          <p:cNvSpPr txBox="1"/>
          <p:nvPr/>
        </p:nvSpPr>
        <p:spPr>
          <a:xfrm>
            <a:off x="6459975" y="4002300"/>
            <a:ext cx="1850100" cy="4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chemeClr val="accent3"/>
                </a:highlight>
                <a:latin typeface="Times New Roman"/>
                <a:ea typeface="Times New Roman"/>
                <a:cs typeface="Times New Roman"/>
                <a:sym typeface="Times New Roman"/>
              </a:rPr>
              <a:t>Click “Continue”</a:t>
            </a:r>
            <a:endParaRPr sz="1800">
              <a:highlight>
                <a:schemeClr val="accent3"/>
              </a:highlight>
              <a:latin typeface="Times New Roman"/>
              <a:ea typeface="Times New Roman"/>
              <a:cs typeface="Times New Roman"/>
              <a:sym typeface="Times New Roman"/>
            </a:endParaRPr>
          </a:p>
        </p:txBody>
      </p:sp>
      <p:sp>
        <p:nvSpPr>
          <p:cNvPr id="284" name="Google Shape;284;p45"/>
          <p:cNvSpPr/>
          <p:nvPr/>
        </p:nvSpPr>
        <p:spPr>
          <a:xfrm rot="9305714">
            <a:off x="6988293" y="4416864"/>
            <a:ext cx="490844" cy="337250"/>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6"/>
          <p:cNvPicPr preferRelativeResize="0"/>
          <p:nvPr/>
        </p:nvPicPr>
        <p:blipFill>
          <a:blip r:embed="rId3">
            <a:alphaModFix/>
          </a:blip>
          <a:stretch>
            <a:fillRect/>
          </a:stretch>
        </p:blipFill>
        <p:spPr>
          <a:xfrm>
            <a:off x="484050" y="190613"/>
            <a:ext cx="6131922" cy="4914899"/>
          </a:xfrm>
          <a:prstGeom prst="rect">
            <a:avLst/>
          </a:prstGeom>
          <a:noFill/>
          <a:ln>
            <a:noFill/>
          </a:ln>
        </p:spPr>
      </p:pic>
      <p:sp>
        <p:nvSpPr>
          <p:cNvPr id="291" name="Google Shape;291;p46"/>
          <p:cNvSpPr/>
          <p:nvPr/>
        </p:nvSpPr>
        <p:spPr>
          <a:xfrm>
            <a:off x="5596150" y="462169"/>
            <a:ext cx="2991600" cy="6567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2" name="Google Shape;292;p46"/>
          <p:cNvSpPr txBox="1"/>
          <p:nvPr/>
        </p:nvSpPr>
        <p:spPr>
          <a:xfrm>
            <a:off x="5680850" y="423703"/>
            <a:ext cx="31104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There are </a:t>
            </a:r>
            <a:r>
              <a:rPr lang="en" sz="1800" b="1">
                <a:latin typeface="Times New Roman"/>
                <a:ea typeface="Times New Roman"/>
                <a:cs typeface="Times New Roman"/>
                <a:sym typeface="Times New Roman"/>
              </a:rPr>
              <a:t>four</a:t>
            </a:r>
            <a:r>
              <a:rPr lang="en" sz="1800">
                <a:latin typeface="Times New Roman"/>
                <a:ea typeface="Times New Roman"/>
                <a:cs typeface="Times New Roman"/>
                <a:sym typeface="Times New Roman"/>
              </a:rPr>
              <a:t> challenge questions!</a:t>
            </a:r>
            <a:endParaRPr sz="1800">
              <a:latin typeface="Times New Roman"/>
              <a:ea typeface="Times New Roman"/>
              <a:cs typeface="Times New Roman"/>
              <a:sym typeface="Times New Roman"/>
            </a:endParaRPr>
          </a:p>
        </p:txBody>
      </p:sp>
      <p:sp>
        <p:nvSpPr>
          <p:cNvPr id="293" name="Google Shape;293;p46"/>
          <p:cNvSpPr/>
          <p:nvPr/>
        </p:nvSpPr>
        <p:spPr>
          <a:xfrm>
            <a:off x="5477350" y="1400106"/>
            <a:ext cx="2991600" cy="6567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4" name="Google Shape;294;p46"/>
          <p:cNvSpPr txBox="1"/>
          <p:nvPr/>
        </p:nvSpPr>
        <p:spPr>
          <a:xfrm>
            <a:off x="5536600" y="1400098"/>
            <a:ext cx="31107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Times New Roman"/>
                <a:ea typeface="Times New Roman"/>
                <a:cs typeface="Times New Roman"/>
                <a:sym typeface="Times New Roman"/>
              </a:rPr>
              <a:t>Choose questions that you will remember and answers you will remember most!</a:t>
            </a:r>
            <a:endParaRPr sz="1300">
              <a:latin typeface="Times New Roman"/>
              <a:ea typeface="Times New Roman"/>
              <a:cs typeface="Times New Roman"/>
              <a:sym typeface="Times New Roman"/>
            </a:endParaRPr>
          </a:p>
        </p:txBody>
      </p:sp>
      <p:pic>
        <p:nvPicPr>
          <p:cNvPr id="295" name="Google Shape;295;p46"/>
          <p:cNvPicPr preferRelativeResize="0"/>
          <p:nvPr/>
        </p:nvPicPr>
        <p:blipFill>
          <a:blip r:embed="rId4">
            <a:alphaModFix/>
          </a:blip>
          <a:stretch>
            <a:fillRect/>
          </a:stretch>
        </p:blipFill>
        <p:spPr>
          <a:xfrm>
            <a:off x="5680850" y="2516363"/>
            <a:ext cx="2485424" cy="2452781"/>
          </a:xfrm>
          <a:prstGeom prst="rect">
            <a:avLst/>
          </a:prstGeom>
          <a:noFill/>
          <a:ln w="28575" cap="flat" cmpd="sng">
            <a:solidFill>
              <a:srgbClr val="C00000"/>
            </a:solidFill>
            <a:prstDash val="solid"/>
            <a:round/>
            <a:headEnd type="none" w="sm" len="sm"/>
            <a:tailEnd type="none" w="sm" len="sm"/>
          </a:ln>
        </p:spPr>
      </p:pic>
      <p:sp>
        <p:nvSpPr>
          <p:cNvPr id="296" name="Google Shape;296;p46"/>
          <p:cNvSpPr/>
          <p:nvPr/>
        </p:nvSpPr>
        <p:spPr>
          <a:xfrm>
            <a:off x="3722550" y="4410525"/>
            <a:ext cx="1873800" cy="6567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7" name="Google Shape;297;p46"/>
          <p:cNvSpPr txBox="1"/>
          <p:nvPr/>
        </p:nvSpPr>
        <p:spPr>
          <a:xfrm>
            <a:off x="3752175" y="4391325"/>
            <a:ext cx="18441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Times New Roman"/>
                <a:ea typeface="Times New Roman"/>
                <a:cs typeface="Times New Roman"/>
                <a:sym typeface="Times New Roman"/>
              </a:rPr>
              <a:t>Click “Continue” once you are done.</a:t>
            </a:r>
            <a:endParaRPr sz="1700">
              <a:latin typeface="Times New Roman"/>
              <a:ea typeface="Times New Roman"/>
              <a:cs typeface="Times New Roman"/>
              <a:sym typeface="Times New Roman"/>
            </a:endParaRPr>
          </a:p>
        </p:txBody>
      </p:sp>
      <p:sp>
        <p:nvSpPr>
          <p:cNvPr id="298" name="Google Shape;298;p46"/>
          <p:cNvSpPr/>
          <p:nvPr/>
        </p:nvSpPr>
        <p:spPr>
          <a:xfrm>
            <a:off x="3320100" y="3274925"/>
            <a:ext cx="2276100" cy="7734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9" name="Google Shape;299;p46"/>
          <p:cNvSpPr txBox="1"/>
          <p:nvPr/>
        </p:nvSpPr>
        <p:spPr>
          <a:xfrm>
            <a:off x="3401400" y="3254125"/>
            <a:ext cx="2113500" cy="7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Take a picture, save it on your phone, or write your answers down!</a:t>
            </a:r>
            <a:endParaRPr sz="15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7"/>
          <p:cNvPicPr preferRelativeResize="0"/>
          <p:nvPr/>
        </p:nvPicPr>
        <p:blipFill>
          <a:blip r:embed="rId3">
            <a:alphaModFix/>
          </a:blip>
          <a:stretch>
            <a:fillRect/>
          </a:stretch>
        </p:blipFill>
        <p:spPr>
          <a:xfrm>
            <a:off x="81400" y="68681"/>
            <a:ext cx="3577331" cy="3815832"/>
          </a:xfrm>
          <a:prstGeom prst="rect">
            <a:avLst/>
          </a:prstGeom>
          <a:noFill/>
          <a:ln w="28575" cap="flat" cmpd="sng">
            <a:solidFill>
              <a:schemeClr val="accent2"/>
            </a:solidFill>
            <a:prstDash val="solid"/>
            <a:round/>
            <a:headEnd type="none" w="sm" len="sm"/>
            <a:tailEnd type="none" w="sm" len="sm"/>
          </a:ln>
        </p:spPr>
      </p:pic>
      <p:pic>
        <p:nvPicPr>
          <p:cNvPr id="306" name="Google Shape;306;p47"/>
          <p:cNvPicPr preferRelativeResize="0"/>
          <p:nvPr/>
        </p:nvPicPr>
        <p:blipFill>
          <a:blip r:embed="rId4">
            <a:alphaModFix/>
          </a:blip>
          <a:stretch>
            <a:fillRect/>
          </a:stretch>
        </p:blipFill>
        <p:spPr>
          <a:xfrm>
            <a:off x="5023925" y="114300"/>
            <a:ext cx="3003549" cy="4914899"/>
          </a:xfrm>
          <a:prstGeom prst="rect">
            <a:avLst/>
          </a:prstGeom>
          <a:noFill/>
          <a:ln w="28575" cap="flat" cmpd="sng">
            <a:solidFill>
              <a:schemeClr val="accent2"/>
            </a:solidFill>
            <a:prstDash val="solid"/>
            <a:round/>
            <a:headEnd type="none" w="sm" len="sm"/>
            <a:tailEnd type="none" w="sm" len="sm"/>
          </a:ln>
        </p:spPr>
      </p:pic>
      <p:pic>
        <p:nvPicPr>
          <p:cNvPr id="307" name="Google Shape;307;p47"/>
          <p:cNvPicPr preferRelativeResize="0"/>
          <p:nvPr/>
        </p:nvPicPr>
        <p:blipFill>
          <a:blip r:embed="rId5">
            <a:alphaModFix/>
          </a:blip>
          <a:stretch>
            <a:fillRect/>
          </a:stretch>
        </p:blipFill>
        <p:spPr>
          <a:xfrm>
            <a:off x="238125" y="4067493"/>
            <a:ext cx="3250406" cy="264319"/>
          </a:xfrm>
          <a:prstGeom prst="rect">
            <a:avLst/>
          </a:prstGeom>
          <a:noFill/>
          <a:ln>
            <a:noFill/>
          </a:ln>
        </p:spPr>
      </p:pic>
      <p:sp>
        <p:nvSpPr>
          <p:cNvPr id="308" name="Google Shape;308;p47"/>
          <p:cNvSpPr/>
          <p:nvPr/>
        </p:nvSpPr>
        <p:spPr>
          <a:xfrm>
            <a:off x="2516250" y="610500"/>
            <a:ext cx="2507700" cy="6033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9" name="Google Shape;309;p47"/>
          <p:cNvSpPr txBox="1"/>
          <p:nvPr/>
        </p:nvSpPr>
        <p:spPr>
          <a:xfrm>
            <a:off x="2457050" y="537375"/>
            <a:ext cx="2708700" cy="6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Review all the information for accuracy!</a:t>
            </a:r>
            <a:endParaRPr sz="1900">
              <a:latin typeface="Times New Roman"/>
              <a:ea typeface="Times New Roman"/>
              <a:cs typeface="Times New Roman"/>
              <a:sym typeface="Times New Roman"/>
            </a:endParaRPr>
          </a:p>
        </p:txBody>
      </p:sp>
      <p:sp>
        <p:nvSpPr>
          <p:cNvPr id="310" name="Google Shape;310;p47"/>
          <p:cNvSpPr/>
          <p:nvPr/>
        </p:nvSpPr>
        <p:spPr>
          <a:xfrm>
            <a:off x="1711925" y="3457250"/>
            <a:ext cx="3003600" cy="5457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1" name="Google Shape;311;p47"/>
          <p:cNvSpPr txBox="1"/>
          <p:nvPr/>
        </p:nvSpPr>
        <p:spPr>
          <a:xfrm rot="-676">
            <a:off x="1711925" y="3414437"/>
            <a:ext cx="30531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Times New Roman"/>
                <a:ea typeface="Times New Roman"/>
                <a:cs typeface="Times New Roman"/>
                <a:sym typeface="Times New Roman"/>
              </a:rPr>
              <a:t>If everything looks correct, read and agree to Terms and Conditions</a:t>
            </a:r>
            <a:endParaRPr sz="1600">
              <a:latin typeface="Times New Roman"/>
              <a:ea typeface="Times New Roman"/>
              <a:cs typeface="Times New Roman"/>
              <a:sym typeface="Times New Roman"/>
            </a:endParaRPr>
          </a:p>
        </p:txBody>
      </p:sp>
      <p:sp>
        <p:nvSpPr>
          <p:cNvPr id="312" name="Google Shape;312;p47"/>
          <p:cNvSpPr/>
          <p:nvPr/>
        </p:nvSpPr>
        <p:spPr>
          <a:xfrm>
            <a:off x="238125" y="4491876"/>
            <a:ext cx="3928500" cy="5265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3" name="Google Shape;313;p47"/>
          <p:cNvSpPr txBox="1"/>
          <p:nvPr/>
        </p:nvSpPr>
        <p:spPr>
          <a:xfrm>
            <a:off x="238125" y="4548850"/>
            <a:ext cx="40839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You are almost done! Click “continue”</a:t>
            </a:r>
            <a:endParaRPr sz="19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8"/>
          <p:cNvPicPr preferRelativeResize="0"/>
          <p:nvPr/>
        </p:nvPicPr>
        <p:blipFill>
          <a:blip r:embed="rId3">
            <a:alphaModFix/>
          </a:blip>
          <a:stretch>
            <a:fillRect/>
          </a:stretch>
        </p:blipFill>
        <p:spPr>
          <a:xfrm>
            <a:off x="528700" y="114300"/>
            <a:ext cx="6064938" cy="4914900"/>
          </a:xfrm>
          <a:prstGeom prst="rect">
            <a:avLst/>
          </a:prstGeom>
          <a:noFill/>
          <a:ln>
            <a:noFill/>
          </a:ln>
        </p:spPr>
      </p:pic>
      <p:sp>
        <p:nvSpPr>
          <p:cNvPr id="320" name="Google Shape;320;p48"/>
          <p:cNvSpPr/>
          <p:nvPr/>
        </p:nvSpPr>
        <p:spPr>
          <a:xfrm>
            <a:off x="5002875" y="1721350"/>
            <a:ext cx="3418800" cy="4302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1" name="Google Shape;321;p48"/>
          <p:cNvSpPr txBox="1"/>
          <p:nvPr/>
        </p:nvSpPr>
        <p:spPr>
          <a:xfrm>
            <a:off x="5054000" y="1636775"/>
            <a:ext cx="3418800" cy="5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Times New Roman"/>
                <a:ea typeface="Times New Roman"/>
                <a:cs typeface="Times New Roman"/>
                <a:sym typeface="Times New Roman"/>
              </a:rPr>
              <a:t>Verify SMS and verify email!</a:t>
            </a:r>
            <a:endParaRPr sz="2100">
              <a:latin typeface="Times New Roman"/>
              <a:ea typeface="Times New Roman"/>
              <a:cs typeface="Times New Roman"/>
              <a:sym typeface="Times New Roman"/>
            </a:endParaRPr>
          </a:p>
        </p:txBody>
      </p:sp>
      <p:sp>
        <p:nvSpPr>
          <p:cNvPr id="322" name="Google Shape;322;p48"/>
          <p:cNvSpPr/>
          <p:nvPr/>
        </p:nvSpPr>
        <p:spPr>
          <a:xfrm>
            <a:off x="5002875" y="2449475"/>
            <a:ext cx="3418800" cy="9771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3" name="Google Shape;323;p48"/>
          <p:cNvSpPr txBox="1"/>
          <p:nvPr/>
        </p:nvSpPr>
        <p:spPr>
          <a:xfrm>
            <a:off x="5054000" y="2415428"/>
            <a:ext cx="3418800" cy="10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Once you verify, then you are done with FSA ID account creation and will receive a Backup Code.</a:t>
            </a:r>
            <a:endParaRPr sz="1800">
              <a:latin typeface="Times New Roman"/>
              <a:ea typeface="Times New Roman"/>
              <a:cs typeface="Times New Roman"/>
              <a:sym typeface="Times New Roman"/>
            </a:endParaRPr>
          </a:p>
        </p:txBody>
      </p:sp>
      <p:pic>
        <p:nvPicPr>
          <p:cNvPr id="324" name="Google Shape;324;p48"/>
          <p:cNvPicPr preferRelativeResize="0"/>
          <p:nvPr/>
        </p:nvPicPr>
        <p:blipFill>
          <a:blip r:embed="rId4">
            <a:alphaModFix/>
          </a:blip>
          <a:stretch>
            <a:fillRect/>
          </a:stretch>
        </p:blipFill>
        <p:spPr>
          <a:xfrm>
            <a:off x="5080750" y="3952324"/>
            <a:ext cx="2925619" cy="1031088"/>
          </a:xfrm>
          <a:prstGeom prst="rect">
            <a:avLst/>
          </a:prstGeom>
          <a:noFill/>
          <a:ln w="28575" cap="flat" cmpd="sng">
            <a:solidFill>
              <a:schemeClr val="accent2"/>
            </a:solidFill>
            <a:prstDash val="solid"/>
            <a:round/>
            <a:headEnd type="none" w="sm" len="sm"/>
            <a:tailEnd type="none" w="sm" len="sm"/>
          </a:ln>
        </p:spPr>
      </p:pic>
      <p:sp>
        <p:nvSpPr>
          <p:cNvPr id="325" name="Google Shape;325;p48"/>
          <p:cNvSpPr/>
          <p:nvPr/>
        </p:nvSpPr>
        <p:spPr>
          <a:xfrm>
            <a:off x="2827075" y="4426175"/>
            <a:ext cx="2300700" cy="5574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6" name="Google Shape;326;p48"/>
          <p:cNvSpPr txBox="1"/>
          <p:nvPr/>
        </p:nvSpPr>
        <p:spPr>
          <a:xfrm rot="-426">
            <a:off x="2827075" y="4375907"/>
            <a:ext cx="24234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Times New Roman"/>
                <a:ea typeface="Times New Roman"/>
                <a:cs typeface="Times New Roman"/>
                <a:sym typeface="Times New Roman"/>
              </a:rPr>
              <a:t>It is very important to save your Backup Code! </a:t>
            </a:r>
            <a:endParaRPr sz="900">
              <a:latin typeface="Times New Roman"/>
              <a:ea typeface="Times New Roman"/>
              <a:cs typeface="Times New Roman"/>
              <a:sym typeface="Times New Roman"/>
            </a:endParaRPr>
          </a:p>
        </p:txBody>
      </p:sp>
      <p:sp>
        <p:nvSpPr>
          <p:cNvPr id="327" name="Google Shape;327;p48"/>
          <p:cNvSpPr/>
          <p:nvPr/>
        </p:nvSpPr>
        <p:spPr>
          <a:xfrm rot="10510534">
            <a:off x="6175759" y="4582197"/>
            <a:ext cx="563597" cy="282737"/>
          </a:xfrm>
          <a:prstGeom prst="rightArrow">
            <a:avLst>
              <a:gd name="adj1" fmla="val 50000"/>
              <a:gd name="adj2" fmla="val 50000"/>
            </a:avLst>
          </a:prstGeom>
          <a:solidFill>
            <a:srgbClr val="ED0E0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8"/>
          <p:cNvSpPr/>
          <p:nvPr/>
        </p:nvSpPr>
        <p:spPr>
          <a:xfrm>
            <a:off x="6801900" y="4407075"/>
            <a:ext cx="1990200" cy="695400"/>
          </a:xfrm>
          <a:prstGeom prst="roundRect">
            <a:avLst>
              <a:gd name="adj" fmla="val 16667"/>
            </a:avLst>
          </a:prstGeom>
          <a:solidFill>
            <a:schemeClr val="accent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9" name="Google Shape;329;p48"/>
          <p:cNvSpPr txBox="1"/>
          <p:nvPr/>
        </p:nvSpPr>
        <p:spPr>
          <a:xfrm>
            <a:off x="6801900" y="4376375"/>
            <a:ext cx="2152800" cy="6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highlight>
                  <a:schemeClr val="accent3"/>
                </a:highlight>
                <a:latin typeface="Times New Roman"/>
                <a:ea typeface="Times New Roman"/>
                <a:cs typeface="Times New Roman"/>
                <a:sym typeface="Times New Roman"/>
              </a:rPr>
              <a:t>Write this down somewhere, or save it on your phone, or take a picture.</a:t>
            </a:r>
            <a:endParaRPr sz="600">
              <a:highlight>
                <a:schemeClr val="accent3"/>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FB62897743474EA78CF847804ED206" ma:contentTypeVersion="17" ma:contentTypeDescription="Create a new document." ma:contentTypeScope="" ma:versionID="45b0e8b0fffa0b4be12e2db232354385">
  <xsd:schema xmlns:xsd="http://www.w3.org/2001/XMLSchema" xmlns:xs="http://www.w3.org/2001/XMLSchema" xmlns:p="http://schemas.microsoft.com/office/2006/metadata/properties" xmlns:ns3="3d278f0f-64dc-4e5a-8507-4ea02c5d57be" xmlns:ns4="d2325bef-4ba1-4b8e-a3d3-ba4137dc70e4" targetNamespace="http://schemas.microsoft.com/office/2006/metadata/properties" ma:root="true" ma:fieldsID="01615e355338b90edcb22f3f5549a071" ns3:_="" ns4:_="">
    <xsd:import namespace="3d278f0f-64dc-4e5a-8507-4ea02c5d57be"/>
    <xsd:import namespace="d2325bef-4ba1-4b8e-a3d3-ba4137dc70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78f0f-64dc-4e5a-8507-4ea02c5d5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25bef-4ba1-4b8e-a3d3-ba4137dc70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d278f0f-64dc-4e5a-8507-4ea02c5d57be" xsi:nil="true"/>
  </documentManagement>
</p:properties>
</file>

<file path=customXml/itemProps1.xml><?xml version="1.0" encoding="utf-8"?>
<ds:datastoreItem xmlns:ds="http://schemas.openxmlformats.org/officeDocument/2006/customXml" ds:itemID="{11FBE008-9F45-4C86-B187-6F6EF6B048FE}">
  <ds:schemaRefs>
    <ds:schemaRef ds:uri="http://schemas.microsoft.com/sharepoint/v3/contenttype/forms"/>
  </ds:schemaRefs>
</ds:datastoreItem>
</file>

<file path=customXml/itemProps2.xml><?xml version="1.0" encoding="utf-8"?>
<ds:datastoreItem xmlns:ds="http://schemas.openxmlformats.org/officeDocument/2006/customXml" ds:itemID="{8CEC846A-9DAE-43C8-9778-4DDBDAC9D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78f0f-64dc-4e5a-8507-4ea02c5d57be"/>
    <ds:schemaRef ds:uri="d2325bef-4ba1-4b8e-a3d3-ba4137dc7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A95D2C-F17F-421C-967D-54C1AE936FC1}">
  <ds:schemaRef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2325bef-4ba1-4b8e-a3d3-ba4137dc70e4"/>
    <ds:schemaRef ds:uri="3d278f0f-64dc-4e5a-8507-4ea02c5d57be"/>
  </ds:schemaRefs>
</ds:datastoreItem>
</file>

<file path=docProps/app.xml><?xml version="1.0" encoding="utf-8"?>
<Properties xmlns="http://schemas.openxmlformats.org/officeDocument/2006/extended-properties" xmlns:vt="http://schemas.openxmlformats.org/officeDocument/2006/docPropsVTypes">
  <TotalTime>33</TotalTime>
  <Words>516</Words>
  <Application>Microsoft Office PowerPoint</Application>
  <PresentationFormat>On-screen Show (16:9)</PresentationFormat>
  <Paragraphs>60</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Roboto</vt:lpstr>
      <vt:lpstr>Merriweather</vt:lpstr>
      <vt:lpstr>Calibri</vt:lpstr>
      <vt:lpstr>Arial</vt:lpstr>
      <vt:lpstr>Paradigm</vt:lpstr>
      <vt:lpstr>PowerPoint Presentation</vt:lpstr>
      <vt:lpstr>Account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Geddes</dc:creator>
  <cp:lastModifiedBy>Vicki Geddes</cp:lastModifiedBy>
  <cp:revision>6</cp:revision>
  <dcterms:modified xsi:type="dcterms:W3CDTF">2023-11-13T23:42:45Z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0x0101009DFB62897743474EA78CF847804ED206</vt:lpwstr>
  </property>
</Properties>
</file>